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78" r:id="rId3"/>
    <p:sldMasterId id="2147483693" r:id="rId4"/>
  </p:sldMasterIdLst>
  <p:notesMasterIdLst>
    <p:notesMasterId r:id="rId171"/>
  </p:notesMasterIdLst>
  <p:sldIdLst>
    <p:sldId id="825" r:id="rId5"/>
    <p:sldId id="826" r:id="rId6"/>
    <p:sldId id="827" r:id="rId7"/>
    <p:sldId id="993" r:id="rId8"/>
    <p:sldId id="828" r:id="rId9"/>
    <p:sldId id="829" r:id="rId10"/>
    <p:sldId id="830" r:id="rId11"/>
    <p:sldId id="831" r:id="rId12"/>
    <p:sldId id="832" r:id="rId13"/>
    <p:sldId id="833" r:id="rId14"/>
    <p:sldId id="834" r:id="rId15"/>
    <p:sldId id="835" r:id="rId16"/>
    <p:sldId id="836" r:id="rId17"/>
    <p:sldId id="837" r:id="rId18"/>
    <p:sldId id="838" r:id="rId19"/>
    <p:sldId id="839" r:id="rId20"/>
    <p:sldId id="840" r:id="rId21"/>
    <p:sldId id="841" r:id="rId22"/>
    <p:sldId id="842" r:id="rId23"/>
    <p:sldId id="843" r:id="rId24"/>
    <p:sldId id="844" r:id="rId25"/>
    <p:sldId id="845" r:id="rId26"/>
    <p:sldId id="846" r:id="rId27"/>
    <p:sldId id="847" r:id="rId28"/>
    <p:sldId id="848" r:id="rId29"/>
    <p:sldId id="849" r:id="rId30"/>
    <p:sldId id="850" r:id="rId31"/>
    <p:sldId id="851" r:id="rId32"/>
    <p:sldId id="852" r:id="rId33"/>
    <p:sldId id="853" r:id="rId34"/>
    <p:sldId id="854" r:id="rId35"/>
    <p:sldId id="855" r:id="rId36"/>
    <p:sldId id="856" r:id="rId37"/>
    <p:sldId id="857" r:id="rId38"/>
    <p:sldId id="858" r:id="rId39"/>
    <p:sldId id="859" r:id="rId40"/>
    <p:sldId id="860" r:id="rId41"/>
    <p:sldId id="861" r:id="rId42"/>
    <p:sldId id="862" r:id="rId43"/>
    <p:sldId id="863" r:id="rId44"/>
    <p:sldId id="864" r:id="rId45"/>
    <p:sldId id="865" r:id="rId46"/>
    <p:sldId id="866" r:id="rId47"/>
    <p:sldId id="867" r:id="rId48"/>
    <p:sldId id="868" r:id="rId49"/>
    <p:sldId id="869" r:id="rId50"/>
    <p:sldId id="61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3" r:id="rId74"/>
    <p:sldId id="367" r:id="rId75"/>
    <p:sldId id="324" r:id="rId76"/>
    <p:sldId id="325" r:id="rId77"/>
    <p:sldId id="463" r:id="rId78"/>
    <p:sldId id="733" r:id="rId79"/>
    <p:sldId id="326" r:id="rId80"/>
    <p:sldId id="327" r:id="rId81"/>
    <p:sldId id="328" r:id="rId82"/>
    <p:sldId id="329" r:id="rId83"/>
    <p:sldId id="734" r:id="rId84"/>
    <p:sldId id="735" r:id="rId85"/>
    <p:sldId id="330" r:id="rId86"/>
    <p:sldId id="331" r:id="rId87"/>
    <p:sldId id="736" r:id="rId88"/>
    <p:sldId id="332" r:id="rId89"/>
    <p:sldId id="334" r:id="rId90"/>
    <p:sldId id="333" r:id="rId91"/>
    <p:sldId id="335" r:id="rId92"/>
    <p:sldId id="336" r:id="rId93"/>
    <p:sldId id="620"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738" r:id="rId108"/>
    <p:sldId id="350" r:id="rId109"/>
    <p:sldId id="351" r:id="rId110"/>
    <p:sldId id="352" r:id="rId111"/>
    <p:sldId id="353" r:id="rId112"/>
    <p:sldId id="354" r:id="rId113"/>
    <p:sldId id="355" r:id="rId114"/>
    <p:sldId id="356" r:id="rId115"/>
    <p:sldId id="408" r:id="rId116"/>
    <p:sldId id="357" r:id="rId117"/>
    <p:sldId id="358" r:id="rId118"/>
    <p:sldId id="359" r:id="rId119"/>
    <p:sldId id="409" r:id="rId120"/>
    <p:sldId id="737" r:id="rId121"/>
    <p:sldId id="360" r:id="rId122"/>
    <p:sldId id="361" r:id="rId123"/>
    <p:sldId id="410" r:id="rId124"/>
    <p:sldId id="362" r:id="rId125"/>
    <p:sldId id="363" r:id="rId126"/>
    <p:sldId id="364" r:id="rId127"/>
    <p:sldId id="365" r:id="rId128"/>
    <p:sldId id="412" r:id="rId129"/>
    <p:sldId id="366" r:id="rId130"/>
    <p:sldId id="411" r:id="rId131"/>
    <p:sldId id="368" r:id="rId132"/>
    <p:sldId id="369" r:id="rId133"/>
    <p:sldId id="370" r:id="rId134"/>
    <p:sldId id="371" r:id="rId135"/>
    <p:sldId id="373" r:id="rId136"/>
    <p:sldId id="374" r:id="rId137"/>
    <p:sldId id="375" r:id="rId138"/>
    <p:sldId id="377" r:id="rId139"/>
    <p:sldId id="379" r:id="rId140"/>
    <p:sldId id="381" r:id="rId141"/>
    <p:sldId id="382" r:id="rId142"/>
    <p:sldId id="383" r:id="rId143"/>
    <p:sldId id="384" r:id="rId144"/>
    <p:sldId id="385" r:id="rId145"/>
    <p:sldId id="386" r:id="rId146"/>
    <p:sldId id="388" r:id="rId147"/>
    <p:sldId id="387" r:id="rId148"/>
    <p:sldId id="389" r:id="rId149"/>
    <p:sldId id="390" r:id="rId150"/>
    <p:sldId id="391" r:id="rId151"/>
    <p:sldId id="392" r:id="rId152"/>
    <p:sldId id="393" r:id="rId153"/>
    <p:sldId id="394" r:id="rId154"/>
    <p:sldId id="395" r:id="rId155"/>
    <p:sldId id="396" r:id="rId156"/>
    <p:sldId id="397" r:id="rId157"/>
    <p:sldId id="414" r:id="rId158"/>
    <p:sldId id="398" r:id="rId159"/>
    <p:sldId id="399" r:id="rId160"/>
    <p:sldId id="400" r:id="rId161"/>
    <p:sldId id="401" r:id="rId162"/>
    <p:sldId id="402" r:id="rId163"/>
    <p:sldId id="403" r:id="rId164"/>
    <p:sldId id="404" r:id="rId165"/>
    <p:sldId id="405" r:id="rId166"/>
    <p:sldId id="406" r:id="rId167"/>
    <p:sldId id="407" r:id="rId168"/>
    <p:sldId id="413" r:id="rId169"/>
    <p:sldId id="416" r:id="rId170"/>
  </p:sldIdLst>
  <p:sldSz cx="9144000" cy="6858000" type="screen4x3"/>
  <p:notesSz cx="6858000" cy="9144000"/>
  <p:custDataLst>
    <p:tags r:id="rId172"/>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o" initials="m"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0" d="100"/>
          <a:sy n="70" d="100"/>
        </p:scale>
        <p:origin x="516" y="66"/>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viewProps" Target="viewProps.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notesMaster" Target="notesMasters/notesMaster1.xml"/><Relationship Id="rId176"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slide" Target="slides/slide165.xml"/><Relationship Id="rId177"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72" Type="http://schemas.openxmlformats.org/officeDocument/2006/relationships/tags" Target="tags/tag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5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706" name="页眉占位符 200705"/>
          <p:cNvSpPr>
            <a:spLocks noGrp="1"/>
          </p:cNvSpPr>
          <p:nvPr>
            <p:ph type="hdr" sz="quarter"/>
          </p:nvPr>
        </p:nvSpPr>
        <p:spPr>
          <a:xfrm>
            <a:off x="0" y="0"/>
            <a:ext cx="2971800" cy="457200"/>
          </a:xfrm>
          <a:prstGeom prst="rect">
            <a:avLst/>
          </a:prstGeom>
          <a:noFill/>
          <a:ln w="9525">
            <a:noFill/>
          </a:ln>
        </p:spPr>
        <p:txBody>
          <a:bodyPr/>
          <a:lstStyle/>
          <a:p>
            <a:pPr lvl="0" fontAlgn="base"/>
            <a:endParaRPr lang="zh-CN" altLang="en-US" sz="1200" strike="noStrike" noProof="1"/>
          </a:p>
        </p:txBody>
      </p:sp>
      <p:sp>
        <p:nvSpPr>
          <p:cNvPr id="200707" name="日期占位符 200706"/>
          <p:cNvSpPr>
            <a:spLocks noGrp="1"/>
          </p:cNvSpPr>
          <p:nvPr>
            <p:ph type="dt" idx="1"/>
          </p:nvPr>
        </p:nvSpPr>
        <p:spPr>
          <a:xfrm>
            <a:off x="3884613" y="0"/>
            <a:ext cx="2971800" cy="457200"/>
          </a:xfrm>
          <a:prstGeom prst="rect">
            <a:avLst/>
          </a:prstGeom>
          <a:noFill/>
          <a:ln w="9525">
            <a:noFill/>
          </a:ln>
        </p:spPr>
        <p:txBody>
          <a:bodyPr/>
          <a:lstStyle/>
          <a:p>
            <a:pPr lvl="0" algn="r" fontAlgn="base"/>
            <a:endParaRPr lang="zh-CN" altLang="en-US" sz="1200" strike="noStrike" noProof="1"/>
          </a:p>
        </p:txBody>
      </p:sp>
      <p:sp>
        <p:nvSpPr>
          <p:cNvPr id="46084" name="幻灯片图像占位符 200707"/>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6085" name="文本占位符 200708"/>
          <p:cNvSpPr>
            <a:spLocks noGrp="1"/>
          </p:cNvSpPr>
          <p:nvPr>
            <p:ph type="body" sz="quarter"/>
          </p:nvPr>
        </p:nvSpPr>
        <p:spPr>
          <a:xfrm>
            <a:off x="685800" y="4343400"/>
            <a:ext cx="5486400" cy="4114800"/>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200710" name="页脚占位符 200709"/>
          <p:cNvSpPr>
            <a:spLocks noGrp="1"/>
          </p:cNvSpPr>
          <p:nvPr>
            <p:ph type="ftr" sz="quarter" idx="4"/>
          </p:nvPr>
        </p:nvSpPr>
        <p:spPr>
          <a:xfrm>
            <a:off x="0" y="8685213"/>
            <a:ext cx="2971800" cy="457200"/>
          </a:xfrm>
          <a:prstGeom prst="rect">
            <a:avLst/>
          </a:prstGeom>
          <a:noFill/>
          <a:ln w="9525">
            <a:noFill/>
          </a:ln>
        </p:spPr>
        <p:txBody>
          <a:bodyPr anchor="b" anchorCtr="0"/>
          <a:lstStyle/>
          <a:p>
            <a:pPr lvl="0" fontAlgn="base"/>
            <a:endParaRPr lang="zh-CN" altLang="en-US" sz="1200" strike="noStrike" noProof="1"/>
          </a:p>
        </p:txBody>
      </p:sp>
      <p:sp>
        <p:nvSpPr>
          <p:cNvPr id="200711" name="灯片编号占位符 200710"/>
          <p:cNvSpPr>
            <a:spLocks noGrp="1"/>
          </p:cNvSpPr>
          <p:nvPr>
            <p:ph type="sldNum" sz="quarter" idx="5"/>
          </p:nvPr>
        </p:nvSpPr>
        <p:spPr>
          <a:xfrm>
            <a:off x="3884613" y="8685213"/>
            <a:ext cx="2971800" cy="457200"/>
          </a:xfrm>
          <a:prstGeom prst="rect">
            <a:avLst/>
          </a:prstGeom>
          <a:noFill/>
          <a:ln w="9525">
            <a:noFill/>
          </a:ln>
        </p:spPr>
        <p:txBody>
          <a:bodyPr anchor="b" anchorCtr="0"/>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t>‹#›</a:t>
            </a:fld>
            <a:endParaRPr lang="zh-CN" altLang="en-US" sz="1200" strike="noStrike" noProof="1"/>
          </a:p>
        </p:txBody>
      </p:sp>
    </p:spTree>
    <p:extLst>
      <p:ext uri="{BB962C8B-B14F-4D97-AF65-F5344CB8AC3E}">
        <p14:creationId xmlns:p14="http://schemas.microsoft.com/office/powerpoint/2010/main" val="514300654"/>
      </p:ext>
    </p:extLst>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p:sp>
      <p:sp>
        <p:nvSpPr>
          <p:cNvPr id="25602" name="备注占位符 2"/>
          <p:cNvSpPr>
            <a:spLocks noGrp="1"/>
          </p:cNvSpPr>
          <p:nvPr>
            <p:ph type="body"/>
          </p:nvPr>
        </p:nvSpPr>
        <p:spPr>
          <a:xfrm>
            <a:off x="665163" y="4703763"/>
            <a:ext cx="5316537" cy="3846512"/>
          </a:xfrm>
        </p:spPr>
        <p:txBody>
          <a:bodyPr wrap="square" lIns="90000" tIns="46800" rIns="90000" bIns="46800" anchor="t" anchorCtr="0"/>
          <a:lstStyle/>
          <a:p>
            <a:pPr lvl="0"/>
            <a:endParaRPr lang="zh-CN" altLang="en-US" dirty="0"/>
          </a:p>
        </p:txBody>
      </p:sp>
      <p:sp>
        <p:nvSpPr>
          <p:cNvPr id="25603" name="灯片编号占位符 3"/>
          <p:cNvSpPr txBox="1">
            <a:spLocks noGrp="1"/>
          </p:cNvSpPr>
          <p:nvPr>
            <p:ph type="sldNum" sz="quarter"/>
          </p:nvPr>
        </p:nvSpPr>
        <p:spPr>
          <a:xfrm>
            <a:off x="3765550" y="9283700"/>
            <a:ext cx="2879725" cy="488950"/>
          </a:xfrm>
          <a:prstGeom prst="rect">
            <a:avLst/>
          </a:prstGeom>
          <a:noFill/>
          <a:ln w="9525">
            <a:noFill/>
          </a:ln>
        </p:spPr>
        <p:txBody>
          <a:bodyPr vert="horz" lIns="90000" tIns="46800" rIns="90000" bIns="46800" anchor="b" anchorCtr="0"/>
          <a:lstStyle/>
          <a:p>
            <a:pPr lvl="0" algn="r" defTabSz="0">
              <a:buSzPct val="45000"/>
              <a:buFont typeface="StarSymbol"/>
              <a:buChar char="•"/>
              <a:tabLst>
                <a:tab pos="449580" algn="l"/>
                <a:tab pos="898525" algn="l"/>
                <a:tab pos="1348105" algn="l"/>
                <a:tab pos="1797050" algn="l"/>
                <a:tab pos="2246630" algn="l"/>
                <a:tab pos="2695575" algn="l"/>
              </a:tabLst>
            </a:pPr>
            <a:fld id="{9A0DB2DC-4C9A-4742-B13C-FB6460FD3503}" type="slidenum">
              <a:rPr lang="en-US" altLang="zh-CN" sz="1200" dirty="0">
                <a:latin typeface="AR PL UMing HK"/>
                <a:ea typeface="宋体" panose="02010600030101010101" pitchFamily="2" charset="-122"/>
              </a:rPr>
              <a:t>1</a:t>
            </a:fld>
            <a:endParaRPr lang="en-US" altLang="zh-CN" sz="1200" dirty="0">
              <a:latin typeface="AR PL UMing HK"/>
              <a:ea typeface="宋体" panose="02010600030101010101" pitchFamily="2" charset="-122"/>
            </a:endParaRPr>
          </a:p>
        </p:txBody>
      </p:sp>
    </p:spTree>
    <p:extLst>
      <p:ext uri="{BB962C8B-B14F-4D97-AF65-F5344CB8AC3E}">
        <p14:creationId xmlns:p14="http://schemas.microsoft.com/office/powerpoint/2010/main" val="316233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幻灯片图像占位符 1"/>
          <p:cNvSpPr>
            <a:spLocks noGrp="1" noRot="1" noChangeAspect="1" noTextEdit="1"/>
          </p:cNvSpPr>
          <p:nvPr>
            <p:ph type="sldImg"/>
          </p:nvPr>
        </p:nvSpPr>
        <p:spPr/>
      </p:sp>
      <p:sp>
        <p:nvSpPr>
          <p:cNvPr id="95234" name="备注占位符 2"/>
          <p:cNvSpPr>
            <a:spLocks noGrp="1"/>
          </p:cNvSpPr>
          <p:nvPr>
            <p:ph type="body"/>
          </p:nvPr>
        </p:nvSpPr>
        <p:spPr>
          <a:xfrm>
            <a:off x="665163" y="4703763"/>
            <a:ext cx="5316537" cy="3846512"/>
          </a:xfrm>
        </p:spPr>
        <p:txBody>
          <a:bodyPr wrap="square" lIns="90000" tIns="46800" rIns="90000" bIns="46800" anchor="t" anchorCtr="0"/>
          <a:lstStyle/>
          <a:p>
            <a:pPr lvl="0"/>
            <a:endParaRPr lang="zh-CN" altLang="en-US" dirty="0"/>
          </a:p>
        </p:txBody>
      </p:sp>
      <p:sp>
        <p:nvSpPr>
          <p:cNvPr id="95235" name="灯片编号占位符 3"/>
          <p:cNvSpPr txBox="1">
            <a:spLocks noGrp="1"/>
          </p:cNvSpPr>
          <p:nvPr>
            <p:ph type="sldNum" sz="quarter"/>
          </p:nvPr>
        </p:nvSpPr>
        <p:spPr>
          <a:xfrm>
            <a:off x="3765550" y="9283700"/>
            <a:ext cx="2879725" cy="488950"/>
          </a:xfrm>
          <a:prstGeom prst="rect">
            <a:avLst/>
          </a:prstGeom>
          <a:noFill/>
          <a:ln w="9525">
            <a:noFill/>
          </a:ln>
        </p:spPr>
        <p:txBody>
          <a:bodyPr vert="horz" lIns="90000" tIns="46800" rIns="90000" bIns="46800" anchor="b" anchorCtr="0"/>
          <a:lstStyle/>
          <a:p>
            <a:pPr lvl="0" algn="r" defTabSz="0">
              <a:buSzPct val="45000"/>
              <a:buFont typeface="StarSymbol"/>
              <a:buChar char="•"/>
              <a:tabLst>
                <a:tab pos="449580" algn="l"/>
                <a:tab pos="898525" algn="l"/>
                <a:tab pos="1348105" algn="l"/>
                <a:tab pos="1797050" algn="l"/>
                <a:tab pos="2246630" algn="l"/>
                <a:tab pos="2695575" algn="l"/>
              </a:tabLst>
            </a:pPr>
            <a:fld id="{9A0DB2DC-4C9A-4742-B13C-FB6460FD3503}" type="slidenum">
              <a:rPr lang="en-US" altLang="zh-CN" sz="1200" dirty="0">
                <a:latin typeface="AR PL UMing HK"/>
              </a:rPr>
              <a:t>47</a:t>
            </a:fld>
            <a:endParaRPr lang="en-US" altLang="zh-CN" sz="1200" dirty="0">
              <a:latin typeface="AR PL UMing HK"/>
            </a:endParaRPr>
          </a:p>
        </p:txBody>
      </p:sp>
    </p:spTree>
    <p:extLst>
      <p:ext uri="{BB962C8B-B14F-4D97-AF65-F5344CB8AC3E}">
        <p14:creationId xmlns:p14="http://schemas.microsoft.com/office/powerpoint/2010/main" val="298453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1"/>
          <p:cNvSpPr>
            <a:spLocks noGrp="1" noRot="1" noChangeAspect="1" noTextEdit="1"/>
          </p:cNvSpPr>
          <p:nvPr>
            <p:ph type="sldImg"/>
          </p:nvPr>
        </p:nvSpPr>
        <p:spPr/>
      </p:sp>
      <p:sp>
        <p:nvSpPr>
          <p:cNvPr id="124930" name="备注占位符 2"/>
          <p:cNvSpPr>
            <a:spLocks noGrp="1"/>
          </p:cNvSpPr>
          <p:nvPr>
            <p:ph type="body"/>
          </p:nvPr>
        </p:nvSpPr>
        <p:spPr>
          <a:xfrm>
            <a:off x="665163" y="4703763"/>
            <a:ext cx="5316537" cy="3846512"/>
          </a:xfrm>
        </p:spPr>
        <p:txBody>
          <a:bodyPr wrap="square" lIns="90000" tIns="46800" rIns="90000" bIns="46800" anchor="t" anchorCtr="0"/>
          <a:lstStyle/>
          <a:p>
            <a:pPr lvl="0"/>
            <a:endParaRPr lang="zh-CN" altLang="en-US" dirty="0"/>
          </a:p>
        </p:txBody>
      </p:sp>
      <p:sp>
        <p:nvSpPr>
          <p:cNvPr id="124931" name="灯片编号占位符 3"/>
          <p:cNvSpPr txBox="1">
            <a:spLocks noGrp="1"/>
          </p:cNvSpPr>
          <p:nvPr>
            <p:ph type="sldNum" sz="quarter"/>
          </p:nvPr>
        </p:nvSpPr>
        <p:spPr>
          <a:xfrm>
            <a:off x="3765550" y="9283700"/>
            <a:ext cx="2879725" cy="488950"/>
          </a:xfrm>
          <a:prstGeom prst="rect">
            <a:avLst/>
          </a:prstGeom>
          <a:noFill/>
          <a:ln w="9525">
            <a:noFill/>
          </a:ln>
        </p:spPr>
        <p:txBody>
          <a:bodyPr vert="horz" lIns="90000" tIns="46800" rIns="90000" bIns="46800" anchor="b" anchorCtr="0"/>
          <a:lstStyle/>
          <a:p>
            <a:pPr lvl="0" algn="r" defTabSz="0">
              <a:buSzPct val="45000"/>
              <a:buFont typeface="StarSymbol"/>
              <a:buChar char="•"/>
              <a:tabLst>
                <a:tab pos="449580" algn="l"/>
                <a:tab pos="898525" algn="l"/>
                <a:tab pos="1348105" algn="l"/>
                <a:tab pos="1797050" algn="l"/>
                <a:tab pos="2246630" algn="l"/>
                <a:tab pos="2695575" algn="l"/>
              </a:tabLst>
            </a:pPr>
            <a:fld id="{9A0DB2DC-4C9A-4742-B13C-FB6460FD3503}" type="slidenum">
              <a:rPr lang="en-US" altLang="zh-CN" sz="1200" dirty="0">
                <a:latin typeface="AR PL UMing HK"/>
              </a:rPr>
              <a:t>75</a:t>
            </a:fld>
            <a:endParaRPr lang="en-US" altLang="zh-CN" sz="1200" dirty="0">
              <a:latin typeface="AR PL UMing HK"/>
            </a:endParaRPr>
          </a:p>
        </p:txBody>
      </p:sp>
    </p:spTree>
    <p:extLst>
      <p:ext uri="{BB962C8B-B14F-4D97-AF65-F5344CB8AC3E}">
        <p14:creationId xmlns:p14="http://schemas.microsoft.com/office/powerpoint/2010/main" val="96196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幻灯片图像占位符 1"/>
          <p:cNvSpPr>
            <a:spLocks noGrp="1" noRot="1" noChangeAspect="1" noTextEdit="1"/>
          </p:cNvSpPr>
          <p:nvPr>
            <p:ph type="sldImg"/>
          </p:nvPr>
        </p:nvSpPr>
        <p:spPr/>
      </p:sp>
      <p:sp>
        <p:nvSpPr>
          <p:cNvPr id="124930" name="备注占位符 2"/>
          <p:cNvSpPr>
            <a:spLocks noGrp="1"/>
          </p:cNvSpPr>
          <p:nvPr>
            <p:ph type="body"/>
          </p:nvPr>
        </p:nvSpPr>
        <p:spPr>
          <a:xfrm>
            <a:off x="665163" y="4703763"/>
            <a:ext cx="5316537" cy="3846512"/>
          </a:xfrm>
        </p:spPr>
        <p:txBody>
          <a:bodyPr wrap="square" lIns="90000" tIns="46800" rIns="90000" bIns="46800" anchor="t" anchorCtr="0"/>
          <a:lstStyle/>
          <a:p>
            <a:pPr lvl="0"/>
            <a:endParaRPr lang="zh-CN" altLang="en-US" dirty="0"/>
          </a:p>
        </p:txBody>
      </p:sp>
      <p:sp>
        <p:nvSpPr>
          <p:cNvPr id="124931" name="灯片编号占位符 3"/>
          <p:cNvSpPr txBox="1">
            <a:spLocks noGrp="1"/>
          </p:cNvSpPr>
          <p:nvPr>
            <p:ph type="sldNum" sz="quarter"/>
          </p:nvPr>
        </p:nvSpPr>
        <p:spPr>
          <a:xfrm>
            <a:off x="3765550" y="9283700"/>
            <a:ext cx="2879725" cy="488950"/>
          </a:xfrm>
          <a:prstGeom prst="rect">
            <a:avLst/>
          </a:prstGeom>
          <a:noFill/>
          <a:ln w="9525">
            <a:noFill/>
          </a:ln>
        </p:spPr>
        <p:txBody>
          <a:bodyPr vert="horz" lIns="90000" tIns="46800" rIns="90000" bIns="46800" anchor="b" anchorCtr="0"/>
          <a:lstStyle/>
          <a:p>
            <a:pPr lvl="0" algn="r" defTabSz="0">
              <a:buSzPct val="45000"/>
              <a:buFont typeface="StarSymbol"/>
              <a:buChar char="•"/>
              <a:tabLst>
                <a:tab pos="449580" algn="l"/>
                <a:tab pos="898525" algn="l"/>
                <a:tab pos="1348105" algn="l"/>
                <a:tab pos="1797050" algn="l"/>
                <a:tab pos="2246630" algn="l"/>
                <a:tab pos="2695575" algn="l"/>
              </a:tabLst>
            </a:pPr>
            <a:fld id="{9A0DB2DC-4C9A-4742-B13C-FB6460FD3503}" type="slidenum">
              <a:rPr lang="en-US" altLang="zh-CN" sz="1200" dirty="0">
                <a:latin typeface="AR PL UMing HK"/>
              </a:rPr>
              <a:t>104</a:t>
            </a:fld>
            <a:endParaRPr lang="en-US" altLang="zh-CN" sz="1200" dirty="0">
              <a:latin typeface="AR PL UMing HK"/>
            </a:endParaRPr>
          </a:p>
        </p:txBody>
      </p:sp>
    </p:spTree>
    <p:extLst>
      <p:ext uri="{BB962C8B-B14F-4D97-AF65-F5344CB8AC3E}">
        <p14:creationId xmlns:p14="http://schemas.microsoft.com/office/powerpoint/2010/main" val="277843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灯片编号占位符 1"/>
          <p:cNvSpPr>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latin typeface="Arial" panose="020B0604020202020204" pitchFamily="34" charset="0"/>
                <a:ea typeface="宋体" panose="02010600030101010101" pitchFamily="2" charset="-122"/>
              </a:rPr>
              <a:t>138</a:t>
            </a:fld>
            <a:endParaRPr lang="zh-CN" altLang="en-US" sz="1200" dirty="0">
              <a:latin typeface="Arial" panose="020B0604020202020204" pitchFamily="34" charset="0"/>
              <a:ea typeface="宋体" panose="02010600030101010101" pitchFamily="2" charset="-122"/>
            </a:endParaRPr>
          </a:p>
        </p:txBody>
      </p:sp>
      <p:sp>
        <p:nvSpPr>
          <p:cNvPr id="189442" name="幻灯片图像占位符 201729"/>
          <p:cNvSpPr>
            <a:spLocks noGrp="1" noRot="1" noChangeAspect="1" noTextEdit="1"/>
          </p:cNvSpPr>
          <p:nvPr>
            <p:ph type="sldImg"/>
          </p:nvPr>
        </p:nvSpPr>
        <p:spPr/>
      </p:sp>
      <p:sp>
        <p:nvSpPr>
          <p:cNvPr id="189443" name="文本占位符 201730"/>
          <p:cNvSpPr>
            <a:spLocks noGrp="1"/>
          </p:cNvSpPr>
          <p:nvPr>
            <p:ph type="body"/>
          </p:nvPr>
        </p:nvSpPr>
        <p:spPr/>
        <p:txBody>
          <a:bodyPr anchor="t" anchorCtr="0"/>
          <a:lstStyle/>
          <a:p>
            <a:pPr lvl="0"/>
            <a:endParaRPr lang="zh-CN" altLang="zh-CN" dirty="0"/>
          </a:p>
        </p:txBody>
      </p:sp>
    </p:spTree>
    <p:extLst>
      <p:ext uri="{BB962C8B-B14F-4D97-AF65-F5344CB8AC3E}">
        <p14:creationId xmlns:p14="http://schemas.microsoft.com/office/powerpoint/2010/main" val="976469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竖版">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7886700" cy="2098675"/>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8650" y="4076700"/>
            <a:ext cx="7886700" cy="2100263"/>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a:xfrm>
            <a:off x="457200" y="6245225"/>
            <a:ext cx="2133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a:xfrm>
            <a:off x="3124200" y="6245225"/>
            <a:ext cx="2895600" cy="476250"/>
          </a:xfrm>
          <a:prstGeom prst="rect">
            <a:avLst/>
          </a:prstGeom>
          <a:noFill/>
          <a:ln w="9525">
            <a:noFill/>
          </a:ln>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a:xfrm>
            <a:off x="6553200" y="6245225"/>
            <a:ext cx="2133600" cy="476250"/>
          </a:xfrm>
          <a:prstGeom prst="rect">
            <a:avLst/>
          </a:prstGeom>
          <a:noFill/>
          <a:ln w="9525">
            <a:noFill/>
          </a:ln>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54273"/>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zh-CN" dirty="0"/>
              <a:t>Click to edit Master title style</a:t>
            </a:r>
          </a:p>
        </p:txBody>
      </p:sp>
      <p:sp>
        <p:nvSpPr>
          <p:cNvPr id="1027" name="文本占位符 54274"/>
          <p:cNvSpPr>
            <a:spLocks noGrp="1"/>
          </p:cNvSpPr>
          <p:nvPr>
            <p:ph type="body"/>
          </p:nvPr>
        </p:nvSpPr>
        <p:spPr>
          <a:xfrm>
            <a:off x="457200" y="1600200"/>
            <a:ext cx="82296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4276" name="日期占位符 54275"/>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4277" name="页脚占位符 54276"/>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54278" name="灯片编号占位符 54277"/>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 54273"/>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zh-CN" dirty="0"/>
              <a:t>Click to edit Master title style</a:t>
            </a:r>
          </a:p>
        </p:txBody>
      </p:sp>
      <p:sp>
        <p:nvSpPr>
          <p:cNvPr id="2051" name="文本占位符 54274"/>
          <p:cNvSpPr>
            <a:spLocks noGrp="1"/>
          </p:cNvSpPr>
          <p:nvPr>
            <p:ph type="body"/>
          </p:nvPr>
        </p:nvSpPr>
        <p:spPr>
          <a:xfrm>
            <a:off x="457200" y="1600200"/>
            <a:ext cx="82296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4276" name="日期占位符 54275"/>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4277" name="页脚占位符 54276"/>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54278" name="灯片编号占位符 54277"/>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标题 54273"/>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zh-CN" dirty="0"/>
              <a:t>Click to edit Master title style</a:t>
            </a:r>
          </a:p>
        </p:txBody>
      </p:sp>
      <p:sp>
        <p:nvSpPr>
          <p:cNvPr id="3075" name="文本占位符 54274"/>
          <p:cNvSpPr>
            <a:spLocks noGrp="1"/>
          </p:cNvSpPr>
          <p:nvPr>
            <p:ph type="body"/>
          </p:nvPr>
        </p:nvSpPr>
        <p:spPr>
          <a:xfrm>
            <a:off x="457200" y="1600200"/>
            <a:ext cx="82296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4276" name="日期占位符 54275"/>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4277" name="页脚占位符 54276"/>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54278" name="灯片编号占位符 54277"/>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标题 54273"/>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zh-CN" dirty="0"/>
              <a:t>Click to edit Master title style</a:t>
            </a:r>
          </a:p>
        </p:txBody>
      </p:sp>
      <p:sp>
        <p:nvSpPr>
          <p:cNvPr id="4099" name="文本占位符 54274"/>
          <p:cNvSpPr>
            <a:spLocks noGrp="1"/>
          </p:cNvSpPr>
          <p:nvPr>
            <p:ph type="body"/>
          </p:nvPr>
        </p:nvSpPr>
        <p:spPr>
          <a:xfrm>
            <a:off x="457200" y="1600200"/>
            <a:ext cx="8229600" cy="4525963"/>
          </a:xfrm>
          <a:prstGeom prst="rect">
            <a:avLst/>
          </a:prstGeom>
          <a:noFill/>
          <a:ln w="9525">
            <a:noFill/>
          </a:ln>
        </p:spPr>
        <p:txBody>
          <a:bodyPr anchor="t" anchorCtr="0"/>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4276" name="日期占位符 54275"/>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fld id="{BB962C8B-B14F-4D97-AF65-F5344CB8AC3E}" type="datetime1">
              <a:rPr lang="zh-CN" altLang="en-US" strike="noStrike" noProof="1" dirty="0">
                <a:latin typeface="Arial" panose="020B0604020202020204" pitchFamily="34" charset="0"/>
                <a:ea typeface="宋体" panose="02010600030101010101" pitchFamily="2" charset="-122"/>
                <a:cs typeface="+mn-cs"/>
              </a:rPr>
              <a:t>2024/3/26</a:t>
            </a:fld>
            <a:endParaRPr lang="zh-CN" altLang="en-US" strike="noStrike" noProof="1">
              <a:latin typeface="Arial" panose="020B0604020202020204" pitchFamily="34" charset="0"/>
            </a:endParaRPr>
          </a:p>
        </p:txBody>
      </p:sp>
      <p:sp>
        <p:nvSpPr>
          <p:cNvPr id="54277" name="页脚占位符 54276"/>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54278" name="灯片编号占位符 54277"/>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51.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53.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54.wmf"/></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56.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9.wmf"/><Relationship Id="rId5" Type="http://schemas.openxmlformats.org/officeDocument/2006/relationships/oleObject" Target="../embeddings/oleObject35.bin"/><Relationship Id="rId4" Type="http://schemas.openxmlformats.org/officeDocument/2006/relationships/image" Target="../media/image58.wmf"/></Relationships>
</file>

<file path=ppt/slides/_rels/slide1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36.bin"/><Relationship Id="rId7"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1.wmf"/><Relationship Id="rId5" Type="http://schemas.openxmlformats.org/officeDocument/2006/relationships/oleObject" Target="../embeddings/oleObject37.bin"/><Relationship Id="rId4" Type="http://schemas.openxmlformats.org/officeDocument/2006/relationships/image" Target="../media/image60.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65.wmf"/><Relationship Id="rId5" Type="http://schemas.openxmlformats.org/officeDocument/2006/relationships/oleObject" Target="../embeddings/oleObject39.bin"/><Relationship Id="rId4" Type="http://schemas.openxmlformats.org/officeDocument/2006/relationships/image" Target="../media/image64.w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9.xml"/><Relationship Id="rId1" Type="http://schemas.openxmlformats.org/officeDocument/2006/relationships/vmlDrawing" Target="../drawings/vmlDrawing25.v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4.w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7.xml"/><Relationship Id="rId1" Type="http://schemas.openxmlformats.org/officeDocument/2006/relationships/vmlDrawing" Target="../drawings/vmlDrawing26.vml"/><Relationship Id="rId5" Type="http://schemas.openxmlformats.org/officeDocument/2006/relationships/image" Target="../media/image68.emf"/><Relationship Id="rId4"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70.w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image" Target="../media/image71.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72.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72.wmf"/><Relationship Id="rId5" Type="http://schemas.openxmlformats.org/officeDocument/2006/relationships/oleObject" Target="../embeddings/oleObject46.bin"/><Relationship Id="rId4" Type="http://schemas.openxmlformats.org/officeDocument/2006/relationships/image" Target="../media/image73.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image" Target="../media/image75.wmf"/><Relationship Id="rId5" Type="http://schemas.openxmlformats.org/officeDocument/2006/relationships/oleObject" Target="../embeddings/oleObject48.bin"/><Relationship Id="rId4" Type="http://schemas.openxmlformats.org/officeDocument/2006/relationships/image" Target="../media/image74.wmf"/></Relationships>
</file>

<file path=ppt/slides/_rels/slide132.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78.wmf"/><Relationship Id="rId5" Type="http://schemas.openxmlformats.org/officeDocument/2006/relationships/oleObject" Target="../embeddings/oleObject51.bin"/><Relationship Id="rId4" Type="http://schemas.openxmlformats.org/officeDocument/2006/relationships/image" Target="../media/image77.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image" Target="../media/image80.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82.wmf"/><Relationship Id="rId5" Type="http://schemas.openxmlformats.org/officeDocument/2006/relationships/oleObject" Target="../embeddings/oleObject55.bin"/><Relationship Id="rId4" Type="http://schemas.openxmlformats.org/officeDocument/2006/relationships/image" Target="../media/image81.wmf"/></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84.wmf"/><Relationship Id="rId5" Type="http://schemas.openxmlformats.org/officeDocument/2006/relationships/oleObject" Target="../embeddings/oleObject57.bin"/><Relationship Id="rId4" Type="http://schemas.openxmlformats.org/officeDocument/2006/relationships/image" Target="../media/image83.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86.wmf"/><Relationship Id="rId5" Type="http://schemas.openxmlformats.org/officeDocument/2006/relationships/oleObject" Target="../embeddings/oleObject59.bin"/><Relationship Id="rId4" Type="http://schemas.openxmlformats.org/officeDocument/2006/relationships/image" Target="../media/image85.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88.wmf"/><Relationship Id="rId5" Type="http://schemas.openxmlformats.org/officeDocument/2006/relationships/oleObject" Target="../embeddings/oleObject61.bin"/><Relationship Id="rId4" Type="http://schemas.openxmlformats.org/officeDocument/2006/relationships/image" Target="../media/image87.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89.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91.wmf"/><Relationship Id="rId5" Type="http://schemas.openxmlformats.org/officeDocument/2006/relationships/oleObject" Target="../embeddings/oleObject64.bin"/><Relationship Id="rId4" Type="http://schemas.openxmlformats.org/officeDocument/2006/relationships/image" Target="../media/image90.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image" Target="../media/image92.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41.vml"/><Relationship Id="rId6" Type="http://schemas.openxmlformats.org/officeDocument/2006/relationships/image" Target="../media/image94.wmf"/><Relationship Id="rId5" Type="http://schemas.openxmlformats.org/officeDocument/2006/relationships/oleObject" Target="../embeddings/oleObject67.bin"/><Relationship Id="rId4" Type="http://schemas.openxmlformats.org/officeDocument/2006/relationships/image" Target="../media/image93.wmf"/></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image" Target="../media/image95.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96.wmf"/></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image" Target="../media/image97.w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98.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image" Target="../media/image99.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image" Target="../media/image100.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image" Target="../media/image101.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103.wmf"/><Relationship Id="rId5" Type="http://schemas.openxmlformats.org/officeDocument/2006/relationships/oleObject" Target="../embeddings/oleObject76.bin"/><Relationship Id="rId4" Type="http://schemas.openxmlformats.org/officeDocument/2006/relationships/image" Target="../media/image102.w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image" Target="../media/image104.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06.wmf"/><Relationship Id="rId5" Type="http://schemas.openxmlformats.org/officeDocument/2006/relationships/oleObject" Target="../embeddings/oleObject79.bin"/><Relationship Id="rId4" Type="http://schemas.openxmlformats.org/officeDocument/2006/relationships/image" Target="../media/image105.w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107.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108.w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109.wmf"/></Relationships>
</file>

<file path=ppt/slides/_rels/slide16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3.emf"/><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5.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1.xml"/><Relationship Id="rId1" Type="http://schemas.openxmlformats.org/officeDocument/2006/relationships/vmlDrawing" Target="../drawings/vmlDrawing4.vml"/><Relationship Id="rId4" Type="http://schemas.openxmlformats.org/officeDocument/2006/relationships/image" Target="../media/image26.wmf"/></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8.xml"/><Relationship Id="rId5" Type="http://schemas.openxmlformats.org/officeDocument/2006/relationships/image" Target="../media/image3.emf"/><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9.xml"/><Relationship Id="rId1" Type="http://schemas.openxmlformats.org/officeDocument/2006/relationships/vmlDrawing" Target="../drawings/vmlDrawing6.vml"/><Relationship Id="rId4" Type="http://schemas.openxmlformats.org/officeDocument/2006/relationships/image" Target="../media/image29.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8.bin"/><Relationship Id="rId4" Type="http://schemas.openxmlformats.org/officeDocument/2006/relationships/image" Target="../media/image29.wmf"/></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9.xml"/><Relationship Id="rId1" Type="http://schemas.openxmlformats.org/officeDocument/2006/relationships/vmlDrawing" Target="../drawings/vmlDrawing8.vml"/><Relationship Id="rId4" Type="http://schemas.openxmlformats.org/officeDocument/2006/relationships/image" Target="../media/image29.wmf"/></Relationships>
</file>

<file path=ppt/slides/_rels/slide8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3.wmf"/><Relationship Id="rId5" Type="http://schemas.openxmlformats.org/officeDocument/2006/relationships/oleObject" Target="../embeddings/oleObject11.bin"/><Relationship Id="rId4" Type="http://schemas.openxmlformats.org/officeDocument/2006/relationships/image" Target="../media/image32.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7.wmf"/><Relationship Id="rId5" Type="http://schemas.openxmlformats.org/officeDocument/2006/relationships/oleObject" Target="../embeddings/oleObject14.bin"/><Relationship Id="rId4" Type="http://schemas.openxmlformats.org/officeDocument/2006/relationships/image" Target="../media/image36.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9.wmf"/><Relationship Id="rId5" Type="http://schemas.openxmlformats.org/officeDocument/2006/relationships/oleObject" Target="../embeddings/oleObject16.bin"/><Relationship Id="rId4" Type="http://schemas.openxmlformats.org/officeDocument/2006/relationships/image" Target="../media/image38.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40.w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42.wmf"/><Relationship Id="rId5" Type="http://schemas.openxmlformats.org/officeDocument/2006/relationships/oleObject" Target="../embeddings/oleObject19.bin"/><Relationship Id="rId4" Type="http://schemas.openxmlformats.org/officeDocument/2006/relationships/image" Target="../media/image41.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1.bin"/><Relationship Id="rId4" Type="http://schemas.openxmlformats.org/officeDocument/2006/relationships/image" Target="../media/image43.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45.wmf"/></Relationships>
</file>

<file path=ppt/slides/_rels/slide97.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7.wmf"/><Relationship Id="rId5" Type="http://schemas.openxmlformats.org/officeDocument/2006/relationships/oleObject" Target="../embeddings/oleObject24.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26.bin"/></Relationships>
</file>

<file path=ppt/slides/_rels/slide98.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8.wmf"/><Relationship Id="rId5" Type="http://schemas.openxmlformats.org/officeDocument/2006/relationships/oleObject" Target="../embeddings/oleObject28.bin"/><Relationship Id="rId4" Type="http://schemas.openxmlformats.org/officeDocument/2006/relationships/image" Target="../media/image50.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7"/>
          <p:cNvPicPr>
            <a:picLocks noChangeAspect="1"/>
          </p:cNvPicPr>
          <p:nvPr/>
        </p:nvPicPr>
        <p:blipFill>
          <a:blip r:embed="rId3"/>
          <a:srcRect l="5040"/>
          <a:stretch>
            <a:fillRect/>
          </a:stretch>
        </p:blipFill>
        <p:spPr>
          <a:xfrm>
            <a:off x="-7937" y="1270000"/>
            <a:ext cx="9151937" cy="2878138"/>
          </a:xfrm>
          <a:prstGeom prst="rect">
            <a:avLst/>
          </a:prstGeom>
          <a:noFill/>
          <a:ln w="9525">
            <a:noFill/>
          </a:ln>
        </p:spPr>
      </p:pic>
      <p:sp>
        <p:nvSpPr>
          <p:cNvPr id="24578" name="矩形 3"/>
          <p:cNvSpPr/>
          <p:nvPr/>
        </p:nvSpPr>
        <p:spPr>
          <a:xfrm>
            <a:off x="0" y="5500688"/>
            <a:ext cx="8832850" cy="522287"/>
          </a:xfrm>
          <a:prstGeom prst="rect">
            <a:avLst/>
          </a:prstGeom>
          <a:noFill/>
          <a:ln w="9525">
            <a:noFill/>
          </a:ln>
        </p:spPr>
        <p:txBody>
          <a:bodyPr wrap="square" anchor="t" anchorCtr="0">
            <a:spAutoFit/>
          </a:bodyPr>
          <a:lstStyle/>
          <a:p>
            <a:pPr algn="ctr"/>
            <a:r>
              <a:rPr lang="zh-CN" altLang="en-US" sz="2800" b="1" dirty="0">
                <a:solidFill>
                  <a:srgbClr val="8D3150"/>
                </a:solidFill>
                <a:latin typeface="华文楷体" panose="02010600040101010101" pitchFamily="2" charset="-122"/>
                <a:ea typeface="华文楷体" panose="02010600040101010101" pitchFamily="2" charset="-122"/>
              </a:rPr>
              <a:t>王</a:t>
            </a:r>
            <a:r>
              <a:rPr lang="en-US" altLang="zh-CN" sz="2800" b="1" dirty="0">
                <a:solidFill>
                  <a:srgbClr val="8D3150"/>
                </a:solidFill>
                <a:latin typeface="华文楷体" panose="02010600040101010101" pitchFamily="2" charset="-122"/>
                <a:ea typeface="华文楷体" panose="02010600040101010101" pitchFamily="2" charset="-122"/>
              </a:rPr>
              <a:t>  </a:t>
            </a:r>
            <a:r>
              <a:rPr lang="zh-CN" altLang="en-US" sz="2800" b="1" dirty="0">
                <a:solidFill>
                  <a:srgbClr val="8D3150"/>
                </a:solidFill>
                <a:latin typeface="华文楷体" panose="02010600040101010101" pitchFamily="2" charset="-122"/>
                <a:ea typeface="华文楷体" panose="02010600040101010101" pitchFamily="2" charset="-122"/>
              </a:rPr>
              <a:t>佳                    </a:t>
            </a:r>
            <a:endParaRPr lang="en-US" altLang="zh-CN" sz="2800" b="1" dirty="0">
              <a:solidFill>
                <a:srgbClr val="8D315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4"/>
          <a:stretch>
            <a:fillRect/>
          </a:stretch>
        </p:blipFill>
        <p:spPr>
          <a:xfrm>
            <a:off x="-12700" y="3765550"/>
            <a:ext cx="7489825" cy="1214438"/>
          </a:xfrm>
          <a:prstGeom prst="rect">
            <a:avLst/>
          </a:prstGeom>
          <a:ln>
            <a:noFill/>
          </a:ln>
          <a:effectLst>
            <a:outerShdw blurRad="292100" dist="139700" dir="2700000" algn="tl" rotWithShape="0">
              <a:srgbClr val="333333">
                <a:alpha val="65000"/>
              </a:srgbClr>
            </a:outerShdw>
          </a:effectLst>
        </p:spPr>
      </p:pic>
      <p:sp>
        <p:nvSpPr>
          <p:cNvPr id="24580" name="矩形 14"/>
          <p:cNvSpPr/>
          <p:nvPr/>
        </p:nvSpPr>
        <p:spPr>
          <a:xfrm>
            <a:off x="-214312" y="3914775"/>
            <a:ext cx="7894637" cy="830263"/>
          </a:xfrm>
          <a:prstGeom prst="rect">
            <a:avLst/>
          </a:prstGeom>
          <a:noFill/>
          <a:ln w="9525">
            <a:noFill/>
          </a:ln>
        </p:spPr>
        <p:txBody>
          <a:bodyPr wrap="square" anchor="t" anchorCtr="0">
            <a:spAutoFit/>
          </a:bodyPr>
          <a:lstStyle/>
          <a:p>
            <a:pPr algn="ctr"/>
            <a:r>
              <a:rPr lang="zh-CN" altLang="en-US" sz="4800" b="1" dirty="0">
                <a:solidFill>
                  <a:schemeClr val="bg1"/>
                </a:solidFill>
                <a:latin typeface="宋体" panose="02010600030101010101" pitchFamily="2" charset="-122"/>
                <a:ea typeface="宋体" panose="02010600030101010101" pitchFamily="2" charset="-122"/>
              </a:rPr>
              <a:t>数字电路</a:t>
            </a:r>
          </a:p>
        </p:txBody>
      </p:sp>
      <p:pic>
        <p:nvPicPr>
          <p:cNvPr id="24581" name="图片 12"/>
          <p:cNvPicPr>
            <a:picLocks noChangeAspect="1"/>
          </p:cNvPicPr>
          <p:nvPr/>
        </p:nvPicPr>
        <p:blipFill>
          <a:blip r:embed="rId5"/>
          <a:stretch>
            <a:fillRect/>
          </a:stretch>
        </p:blipFill>
        <p:spPr>
          <a:xfrm>
            <a:off x="684213" y="261938"/>
            <a:ext cx="2506662" cy="715962"/>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8193"/>
          <p:cNvSpPr>
            <a:spLocks noGrp="1"/>
          </p:cNvSpPr>
          <p:nvPr>
            <p:ph type="title"/>
          </p:nvPr>
        </p:nvSpPr>
        <p:spPr/>
        <p:txBody>
          <a:bodyPr anchor="ctr" anchorCtr="0"/>
          <a:lstStyle/>
          <a:p>
            <a:r>
              <a:rPr lang="zh-CN" altLang="en-US" dirty="0"/>
              <a:t>数字逻辑电路 </a:t>
            </a:r>
          </a:p>
        </p:txBody>
      </p:sp>
      <p:sp>
        <p:nvSpPr>
          <p:cNvPr id="33794" name="文本占位符 8194"/>
          <p:cNvSpPr>
            <a:spLocks noGrp="1"/>
          </p:cNvSpPr>
          <p:nvPr>
            <p:ph idx="1"/>
          </p:nvPr>
        </p:nvSpPr>
        <p:spPr>
          <a:xfrm>
            <a:off x="228600" y="1600200"/>
            <a:ext cx="8686800" cy="4526280"/>
          </a:xfrm>
        </p:spPr>
        <p:txBody>
          <a:bodyPr anchor="t" anchorCtr="0"/>
          <a:lstStyle/>
          <a:p>
            <a:pPr fontAlgn="base">
              <a:lnSpc>
                <a:spcPct val="80000"/>
              </a:lnSpc>
              <a:buNone/>
            </a:pPr>
            <a:r>
              <a:rPr lang="zh-CN" altLang="en-US" strike="noStrike" noProof="1"/>
              <a:t>用来处理数字信号的电子线路称为</a:t>
            </a:r>
            <a:r>
              <a:rPr lang="zh-CN" altLang="en-US" b="1" strike="noStrike" noProof="1">
                <a:highlight>
                  <a:srgbClr val="FFFF00"/>
                </a:highlight>
              </a:rPr>
              <a:t>数字电路</a:t>
            </a:r>
            <a:r>
              <a:rPr lang="zh-CN" altLang="en-US" b="1" strike="noStrike" noProof="1"/>
              <a:t>。</a:t>
            </a:r>
          </a:p>
          <a:p>
            <a:pPr fontAlgn="base">
              <a:lnSpc>
                <a:spcPct val="80000"/>
              </a:lnSpc>
              <a:buNone/>
            </a:pPr>
            <a:endParaRPr lang="zh-CN" altLang="en-US" b="1" strike="noStrike" noProof="1"/>
          </a:p>
          <a:p>
            <a:pPr fontAlgn="base">
              <a:lnSpc>
                <a:spcPct val="80000"/>
              </a:lnSpc>
              <a:buNone/>
            </a:pPr>
            <a:r>
              <a:rPr lang="zh-CN" altLang="en-US" strike="noStrike" noProof="1"/>
              <a:t>由于数字电路的各种功能是通过</a:t>
            </a:r>
            <a:r>
              <a:rPr lang="zh-CN" altLang="en-US" strike="noStrike" noProof="1">
                <a:highlight>
                  <a:srgbClr val="FFFF00"/>
                </a:highlight>
              </a:rPr>
              <a:t>逻辑运算和逻</a:t>
            </a:r>
          </a:p>
          <a:p>
            <a:pPr fontAlgn="base">
              <a:lnSpc>
                <a:spcPct val="80000"/>
              </a:lnSpc>
              <a:buNone/>
            </a:pPr>
            <a:r>
              <a:rPr lang="zh-CN" altLang="en-US" strike="noStrike" noProof="1">
                <a:highlight>
                  <a:srgbClr val="FFFF00"/>
                </a:highlight>
              </a:rPr>
              <a:t>辑判断</a:t>
            </a:r>
            <a:r>
              <a:rPr lang="zh-CN" altLang="en-US" strike="noStrike" noProof="1"/>
              <a:t>来实现的，所以数字电路又称为</a:t>
            </a:r>
            <a:r>
              <a:rPr lang="zh-CN" altLang="en-US" strike="noStrike" noProof="1">
                <a:highlight>
                  <a:srgbClr val="FFFF00"/>
                </a:highlight>
              </a:rPr>
              <a:t>数字逻</a:t>
            </a:r>
          </a:p>
          <a:p>
            <a:pPr fontAlgn="base">
              <a:lnSpc>
                <a:spcPct val="80000"/>
              </a:lnSpc>
              <a:buNone/>
            </a:pPr>
            <a:r>
              <a:rPr lang="zh-CN" altLang="en-US" strike="noStrike" noProof="1">
                <a:highlight>
                  <a:srgbClr val="FFFF00"/>
                </a:highlight>
              </a:rPr>
              <a:t>辑电路或者逻辑电路</a:t>
            </a:r>
            <a:r>
              <a:rPr lang="zh-CN" altLang="en-US" strike="noStrike" noProof="1"/>
              <a:t>。</a:t>
            </a:r>
          </a:p>
          <a:p>
            <a:pPr fontAlgn="base">
              <a:lnSpc>
                <a:spcPct val="80000"/>
              </a:lnSpc>
              <a:buNone/>
            </a:pPr>
            <a:endParaRPr lang="zh-CN" altLang="en-US" b="1" strike="noStrike" noProof="1"/>
          </a:p>
          <a:p>
            <a:pPr fontAlgn="base">
              <a:lnSpc>
                <a:spcPct val="80000"/>
              </a:lnSpc>
              <a:buNone/>
            </a:pPr>
            <a:endParaRPr lang="zh-CN" altLang="en-US" sz="1800" strike="noStrike" noProof="1"/>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文本框 123907"/>
          <p:cNvSpPr txBox="1"/>
          <p:nvPr/>
        </p:nvSpPr>
        <p:spPr>
          <a:xfrm>
            <a:off x="152400" y="533400"/>
            <a:ext cx="8763000" cy="5057775"/>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    已知</a:t>
            </a:r>
            <a:r>
              <a:rPr lang="en-US" altLang="zh-CN" sz="2400">
                <a:latin typeface="Times New Roman" panose="02020603050405020304" pitchFamily="18" charset="0"/>
                <a:ea typeface="宋体" panose="02010600030101010101" pitchFamily="2" charset="-122"/>
              </a:rPr>
              <a:t>F(A,B,C) = ∑m(0,1,4,7)</a:t>
            </a:r>
            <a:r>
              <a:rPr lang="zh-CN" altLang="en-US"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写出其最大项表达式。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a:t>
            </a: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三变量函数的最小项或最大项序号可有</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7</a:t>
            </a:r>
            <a:r>
              <a:rPr lang="zh-CN" altLang="en-US" sz="2400" dirty="0">
                <a:latin typeface="Times New Roman" panose="02020603050405020304" pitchFamily="18" charset="0"/>
                <a:ea typeface="宋体" panose="02010600030101010101" pitchFamily="2" charset="-122"/>
              </a:rPr>
              <a:t>，现在给定的最小项表达式中出现了序号</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7</a:t>
            </a:r>
            <a:r>
              <a:rPr lang="zh-CN" altLang="en-US" sz="2400" dirty="0">
                <a:latin typeface="Times New Roman" panose="02020603050405020304" pitchFamily="18" charset="0"/>
                <a:ea typeface="宋体" panose="02010600030101010101" pitchFamily="2" charset="-122"/>
              </a:rPr>
              <a:t>，因此， 未出现的</a:t>
            </a:r>
            <a:r>
              <a:rPr lang="en-US" altLang="zh-CN" sz="240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5</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等序号必出现在最大项表达式中。所以，最大项表达式为 </a:t>
            </a:r>
            <a:endParaRPr lang="zh-CN" altLang="en-US" sz="2400">
              <a:latin typeface="Times New Roman" panose="02020603050405020304" pitchFamily="18" charset="0"/>
              <a:ea typeface="宋体" panose="02010600030101010101" pitchFamily="2" charset="-122"/>
            </a:endParaRPr>
          </a:p>
          <a:p>
            <a:pPr algn="ctr">
              <a:lnSpc>
                <a:spcPct val="180000"/>
              </a:lnSpc>
              <a:spcBef>
                <a:spcPct val="50000"/>
              </a:spcBef>
            </a:pPr>
            <a:r>
              <a:rPr lang="en-US" altLang="zh-CN" sz="2400">
                <a:latin typeface="Times New Roman" panose="02020603050405020304" pitchFamily="18" charset="0"/>
                <a:ea typeface="宋体" panose="02010600030101010101" pitchFamily="2" charset="-122"/>
              </a:rPr>
              <a:t>F(A,B,C) = ∏M(2,3,5,6)</a:t>
            </a:r>
            <a:r>
              <a:rPr lang="zh-CN" altLang="en-US" sz="2400">
                <a:latin typeface="Times New Roman" panose="02020603050405020304" pitchFamily="18" charset="0"/>
                <a:ea typeface="宋体" panose="02010600030101010101" pitchFamily="2" charset="-122"/>
              </a:rPr>
              <a: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文本框 124931"/>
          <p:cNvSpPr txBox="1"/>
          <p:nvPr/>
        </p:nvSpPr>
        <p:spPr>
          <a:xfrm>
            <a:off x="228600" y="838200"/>
            <a:ext cx="29273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下面证明其正确性。</a:t>
            </a:r>
            <a:endParaRPr lang="zh-CN" altLang="en-US" sz="2400">
              <a:latin typeface="Times New Roman" panose="02020603050405020304" pitchFamily="18" charset="0"/>
              <a:ea typeface="宋体" panose="02010600030101010101" pitchFamily="2" charset="-122"/>
            </a:endParaRPr>
          </a:p>
        </p:txBody>
      </p:sp>
      <p:graphicFrame>
        <p:nvGraphicFramePr>
          <p:cNvPr id="151554" name="对象 124932"/>
          <p:cNvGraphicFramePr/>
          <p:nvPr/>
        </p:nvGraphicFramePr>
        <p:xfrm>
          <a:off x="595313" y="1828800"/>
          <a:ext cx="7951787" cy="3468688"/>
        </p:xfrm>
        <a:graphic>
          <a:graphicData uri="http://schemas.openxmlformats.org/presentationml/2006/ole">
            <mc:AlternateContent xmlns:mc="http://schemas.openxmlformats.org/markup-compatibility/2006">
              <mc:Choice xmlns:v="urn:schemas-microsoft-com:vml" Requires="v">
                <p:oleObj spid="_x0000_s21521" r:id="rId3" imgW="3873500" imgH="1689100" progId="Equation.3">
                  <p:embed/>
                </p:oleObj>
              </mc:Choice>
              <mc:Fallback>
                <p:oleObj r:id="rId3" imgW="3873500" imgH="1689100" progId="Equation.3">
                  <p:embed/>
                  <p:pic>
                    <p:nvPicPr>
                      <p:cNvPr id="0" name="图片 3106"/>
                      <p:cNvPicPr/>
                      <p:nvPr/>
                    </p:nvPicPr>
                    <p:blipFill>
                      <a:blip r:embed="rId4"/>
                      <a:stretch>
                        <a:fillRect/>
                      </a:stretch>
                    </p:blipFill>
                    <p:spPr>
                      <a:xfrm>
                        <a:off x="595313" y="1828800"/>
                        <a:ext cx="7951787" cy="3468688"/>
                      </a:xfrm>
                      <a:prstGeom prst="rect">
                        <a:avLst/>
                      </a:prstGeom>
                      <a:noFill/>
                      <a:ln w="38100">
                        <a:noFill/>
                        <a:miter/>
                      </a:ln>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125953"/>
          <p:cNvSpPr>
            <a:spLocks noGrp="1"/>
          </p:cNvSpPr>
          <p:nvPr>
            <p:ph type="title"/>
          </p:nvPr>
        </p:nvSpPr>
        <p:spPr/>
        <p:txBody>
          <a:bodyPr anchor="ctr" anchorCtr="0"/>
          <a:lstStyle/>
          <a:p>
            <a:r>
              <a:rPr lang="zh-CN" altLang="en-US" b="1" dirty="0">
                <a:solidFill>
                  <a:schemeClr val="tx1"/>
                </a:solidFill>
              </a:rPr>
              <a:t>真值表</a:t>
            </a:r>
          </a:p>
        </p:txBody>
      </p:sp>
      <p:sp>
        <p:nvSpPr>
          <p:cNvPr id="152578" name="文本占位符 125954"/>
          <p:cNvSpPr>
            <a:spLocks noGrp="1"/>
          </p:cNvSpPr>
          <p:nvPr>
            <p:ph idx="1"/>
          </p:nvPr>
        </p:nvSpPr>
        <p:spPr/>
        <p:txBody>
          <a:bodyPr anchor="t" anchorCtr="0"/>
          <a:lstStyle/>
          <a:p>
            <a:r>
              <a:rPr lang="zh-CN" altLang="en-US" dirty="0">
                <a:solidFill>
                  <a:srgbClr val="FF0000"/>
                </a:solidFill>
              </a:rPr>
              <a:t>用来反映变量所有取值组合及对应函数值的表格</a:t>
            </a:r>
            <a:r>
              <a:rPr lang="zh-CN" altLang="en-US" dirty="0"/>
              <a:t>，称为真值表。</a:t>
            </a:r>
          </a:p>
        </p:txBody>
      </p:sp>
      <p:sp>
        <p:nvSpPr>
          <p:cNvPr id="152579" name="矩形 125955"/>
          <p:cNvSpPr/>
          <p:nvPr/>
        </p:nvSpPr>
        <p:spPr>
          <a:xfrm>
            <a:off x="609600" y="2895600"/>
            <a:ext cx="7924800" cy="3013075"/>
          </a:xfrm>
          <a:prstGeom prst="rect">
            <a:avLst/>
          </a:prstGeom>
          <a:noFill/>
          <a:ln w="9525">
            <a:noFill/>
          </a:ln>
        </p:spPr>
        <p:txBody>
          <a:bodyPr anchor="t" anchorCtr="0">
            <a:spAutoFit/>
          </a:bodyPr>
          <a:lstStyle/>
          <a:p>
            <a:r>
              <a:rPr lang="zh-CN" altLang="en-US" sz="2400" dirty="0">
                <a:latin typeface="Arial" panose="020B0604020202020204" pitchFamily="34" charset="0"/>
                <a:ea typeface="宋体" panose="02010600030101010101" pitchFamily="2" charset="-122"/>
              </a:rPr>
              <a:t>例：某公司有</a:t>
            </a:r>
            <a:r>
              <a:rPr lang="en-US" altLang="zh-CN" sz="2400" dirty="0">
                <a:latin typeface="Arial" panose="020B0604020202020204" pitchFamily="34" charset="0"/>
                <a:ea typeface="宋体" panose="02010600030101010101" pitchFamily="2" charset="-122"/>
              </a:rPr>
              <a:t>A</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B</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C </a:t>
            </a:r>
            <a:r>
              <a:rPr lang="zh-CN" altLang="en-US" sz="2400" dirty="0">
                <a:latin typeface="Arial" panose="020B0604020202020204" pitchFamily="34" charset="0"/>
                <a:ea typeface="宋体" panose="02010600030101010101" pitchFamily="2" charset="-122"/>
              </a:rPr>
              <a:t>三个股东，分别占有公司</a:t>
            </a:r>
            <a:r>
              <a:rPr lang="en-US" altLang="zh-CN" sz="2400" dirty="0">
                <a:latin typeface="Arial" panose="020B0604020202020204" pitchFamily="34" charset="0"/>
                <a:ea typeface="宋体" panose="02010600030101010101" pitchFamily="2" charset="-122"/>
              </a:rPr>
              <a:t>50%</a:t>
            </a:r>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30%</a:t>
            </a:r>
            <a:r>
              <a:rPr lang="zh-CN" altLang="en-US" sz="2400" dirty="0">
                <a:latin typeface="Arial" panose="020B0604020202020204" pitchFamily="34" charset="0"/>
                <a:ea typeface="宋体" panose="02010600030101010101" pitchFamily="2" charset="-122"/>
              </a:rPr>
              <a:t>和</a:t>
            </a:r>
            <a:r>
              <a:rPr lang="en-US" altLang="zh-CN" sz="2400" dirty="0">
                <a:latin typeface="Arial" panose="020B0604020202020204" pitchFamily="34" charset="0"/>
                <a:ea typeface="宋体" panose="02010600030101010101" pitchFamily="2" charset="-122"/>
              </a:rPr>
              <a:t>20%</a:t>
            </a:r>
            <a:r>
              <a:rPr lang="zh-CN" altLang="en-US" sz="2400" dirty="0">
                <a:latin typeface="Arial" panose="020B0604020202020204" pitchFamily="34" charset="0"/>
                <a:ea typeface="宋体" panose="02010600030101010101" pitchFamily="2" charset="-122"/>
              </a:rPr>
              <a:t>的股份。一个议案要获得通过，必须有超过</a:t>
            </a:r>
            <a:r>
              <a:rPr lang="en-US" altLang="zh-CN" sz="2400" dirty="0">
                <a:latin typeface="Arial" panose="020B0604020202020204" pitchFamily="34" charset="0"/>
                <a:ea typeface="宋体" panose="02010600030101010101" pitchFamily="2" charset="-122"/>
              </a:rPr>
              <a:t>50%</a:t>
            </a:r>
            <a:r>
              <a:rPr lang="zh-CN" altLang="en-US" sz="2400" dirty="0">
                <a:latin typeface="Arial" panose="020B0604020202020204" pitchFamily="34" charset="0"/>
                <a:ea typeface="宋体" panose="02010600030101010101" pitchFamily="2" charset="-122"/>
              </a:rPr>
              <a:t>股权的股东投赞成票。 试列出该公司表决电路的真值表。</a:t>
            </a:r>
          </a:p>
          <a:p>
            <a:r>
              <a:rPr lang="zh-CN" altLang="en-US" sz="2400" b="1" dirty="0">
                <a:latin typeface="Arial" panose="020B0604020202020204" pitchFamily="34" charset="0"/>
                <a:ea typeface="宋体" panose="02010600030101010101" pitchFamily="2" charset="-122"/>
              </a:rPr>
              <a:t>       解</a:t>
            </a:r>
            <a:r>
              <a:rPr lang="zh-CN" altLang="en-US" sz="2400" dirty="0">
                <a:latin typeface="Arial" panose="020B0604020202020204" pitchFamily="34" charset="0"/>
                <a:ea typeface="宋体" panose="02010600030101010101" pitchFamily="2" charset="-122"/>
              </a:rPr>
              <a:t>  用</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表示股东赞成议案，用 </a:t>
            </a:r>
            <a:r>
              <a:rPr lang="en-US" altLang="zh-CN" sz="2400" dirty="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表示股东不赞成议案； 用</a:t>
            </a:r>
            <a:r>
              <a:rPr lang="en-US" altLang="zh-CN" sz="2400" dirty="0">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表示表决结果，且用</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表示议案获得通过， 用</a:t>
            </a:r>
            <a:r>
              <a:rPr lang="en-US" altLang="zh-CN" sz="2400" dirty="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表示议案未获得通过。 根据这些假定，不难列出该公司表决电路的真值表，如下表所示。</a:t>
            </a:r>
            <a:r>
              <a:rPr lang="zh-CN" altLang="en-US" dirty="0">
                <a:latin typeface="Arial" panose="020B0604020202020204" pitchFamily="34" charset="0"/>
                <a:ea typeface="宋体" panose="02010600030101010101" pitchFamily="2" charset="-122"/>
              </a:rPr>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文本框 126979"/>
          <p:cNvSpPr txBox="1"/>
          <p:nvPr/>
        </p:nvSpPr>
        <p:spPr>
          <a:xfrm>
            <a:off x="4267200" y="838200"/>
            <a:ext cx="1098550" cy="457200"/>
          </a:xfrm>
          <a:prstGeom prst="rect">
            <a:avLst/>
          </a:prstGeom>
          <a:noFill/>
          <a:ln w="9525">
            <a:noFill/>
          </a:ln>
        </p:spPr>
        <p:txBody>
          <a:bodyPr wrap="none" anchor="t" anchorCtr="0">
            <a:spAutoFit/>
          </a:bodyPr>
          <a:lstStyle/>
          <a:p>
            <a:r>
              <a:rPr lang="zh-CN" altLang="en-US" sz="2400" b="1" dirty="0">
                <a:latin typeface="Times New Roman" panose="02020603050405020304" pitchFamily="18" charset="0"/>
                <a:ea typeface="宋体" panose="02010600030101010101" pitchFamily="2" charset="-122"/>
              </a:rPr>
              <a:t>真值表</a:t>
            </a:r>
            <a:endParaRPr lang="zh-CN" altLang="en-US" sz="2400" b="1">
              <a:latin typeface="Times New Roman" panose="02020603050405020304" pitchFamily="18" charset="0"/>
              <a:ea typeface="宋体" panose="02010600030101010101" pitchFamily="2" charset="-122"/>
            </a:endParaRPr>
          </a:p>
        </p:txBody>
      </p:sp>
      <p:pic>
        <p:nvPicPr>
          <p:cNvPr id="153602" name="图片 126980" descr="Img00000"/>
          <p:cNvPicPr>
            <a:picLocks noChangeAspect="1"/>
          </p:cNvPicPr>
          <p:nvPr/>
        </p:nvPicPr>
        <p:blipFill>
          <a:blip r:embed="rId2"/>
          <a:stretch>
            <a:fillRect/>
          </a:stretch>
        </p:blipFill>
        <p:spPr>
          <a:xfrm>
            <a:off x="3048000" y="1524000"/>
            <a:ext cx="3136900" cy="4724400"/>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图片 7"/>
          <p:cNvPicPr>
            <a:picLocks noChangeAspect="1"/>
          </p:cNvPicPr>
          <p:nvPr/>
        </p:nvPicPr>
        <p:blipFill>
          <a:blip r:embed="rId3"/>
          <a:srcRect l="5040"/>
          <a:stretch>
            <a:fillRect/>
          </a:stretch>
        </p:blipFill>
        <p:spPr>
          <a:xfrm>
            <a:off x="-7937" y="1270000"/>
            <a:ext cx="9151937" cy="2878138"/>
          </a:xfrm>
          <a:prstGeom prst="rect">
            <a:avLst/>
          </a:prstGeom>
          <a:noFill/>
          <a:ln w="9525">
            <a:noFill/>
          </a:ln>
        </p:spPr>
      </p:pic>
      <p:sp>
        <p:nvSpPr>
          <p:cNvPr id="123906" name="矩形 3"/>
          <p:cNvSpPr/>
          <p:nvPr/>
        </p:nvSpPr>
        <p:spPr>
          <a:xfrm>
            <a:off x="0" y="5500688"/>
            <a:ext cx="8832850" cy="522287"/>
          </a:xfrm>
          <a:prstGeom prst="rect">
            <a:avLst/>
          </a:prstGeom>
          <a:noFill/>
          <a:ln w="9525">
            <a:noFill/>
          </a:ln>
        </p:spPr>
        <p:txBody>
          <a:bodyPr wrap="square" anchor="t" anchorCtr="0">
            <a:spAutoFit/>
          </a:bodyPr>
          <a:lstStyle/>
          <a:p>
            <a:pPr algn="ctr"/>
            <a:r>
              <a:rPr lang="zh-CN" altLang="en-US" sz="2800" b="1" dirty="0">
                <a:solidFill>
                  <a:srgbClr val="8D3150"/>
                </a:solidFill>
                <a:latin typeface="华文楷体" panose="02010600040101010101" pitchFamily="2" charset="-122"/>
                <a:ea typeface="华文楷体" panose="02010600040101010101" pitchFamily="2" charset="-122"/>
              </a:rPr>
              <a:t>王</a:t>
            </a:r>
            <a:r>
              <a:rPr lang="en-US" altLang="zh-CN" sz="2800" b="1" dirty="0">
                <a:solidFill>
                  <a:srgbClr val="8D3150"/>
                </a:solidFill>
                <a:latin typeface="华文楷体" panose="02010600040101010101" pitchFamily="2" charset="-122"/>
                <a:ea typeface="华文楷体" panose="02010600040101010101" pitchFamily="2" charset="-122"/>
              </a:rPr>
              <a:t>  </a:t>
            </a:r>
            <a:r>
              <a:rPr lang="zh-CN" altLang="en-US" sz="2800" b="1" dirty="0">
                <a:solidFill>
                  <a:srgbClr val="8D3150"/>
                </a:solidFill>
                <a:latin typeface="华文楷体" panose="02010600040101010101" pitchFamily="2" charset="-122"/>
                <a:ea typeface="华文楷体" panose="02010600040101010101" pitchFamily="2" charset="-122"/>
              </a:rPr>
              <a:t>佳                    </a:t>
            </a:r>
            <a:endParaRPr lang="en-US" altLang="zh-CN" sz="2800" b="1" dirty="0">
              <a:solidFill>
                <a:srgbClr val="8D315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4"/>
          <a:stretch>
            <a:fillRect/>
          </a:stretch>
        </p:blipFill>
        <p:spPr>
          <a:xfrm>
            <a:off x="-12700" y="3765550"/>
            <a:ext cx="7489825" cy="1214438"/>
          </a:xfrm>
          <a:prstGeom prst="rect">
            <a:avLst/>
          </a:prstGeom>
          <a:ln>
            <a:noFill/>
          </a:ln>
          <a:effectLst>
            <a:outerShdw blurRad="292100" dist="139700" dir="2700000" algn="tl" rotWithShape="0">
              <a:srgbClr val="333333">
                <a:alpha val="65000"/>
              </a:srgbClr>
            </a:outerShdw>
          </a:effectLst>
        </p:spPr>
      </p:pic>
      <p:sp>
        <p:nvSpPr>
          <p:cNvPr id="123908" name="矩形 14"/>
          <p:cNvSpPr/>
          <p:nvPr/>
        </p:nvSpPr>
        <p:spPr>
          <a:xfrm>
            <a:off x="-214312" y="3914775"/>
            <a:ext cx="7894637" cy="830263"/>
          </a:xfrm>
          <a:prstGeom prst="rect">
            <a:avLst/>
          </a:prstGeom>
          <a:noFill/>
          <a:ln w="9525">
            <a:noFill/>
          </a:ln>
        </p:spPr>
        <p:txBody>
          <a:bodyPr wrap="square" anchor="t" anchorCtr="0">
            <a:spAutoFit/>
          </a:bodyPr>
          <a:lstStyle/>
          <a:p>
            <a:pPr algn="ctr"/>
            <a:r>
              <a:rPr lang="zh-CN" altLang="en-US" sz="4800" b="1" dirty="0">
                <a:solidFill>
                  <a:schemeClr val="bg1"/>
                </a:solidFill>
                <a:latin typeface="宋体" panose="02010600030101010101" pitchFamily="2" charset="-122"/>
                <a:ea typeface="宋体" panose="02010600030101010101" pitchFamily="2" charset="-122"/>
              </a:rPr>
              <a:t>数字电路</a:t>
            </a:r>
          </a:p>
        </p:txBody>
      </p:sp>
      <p:pic>
        <p:nvPicPr>
          <p:cNvPr id="123909" name="图片 12"/>
          <p:cNvPicPr>
            <a:picLocks noChangeAspect="1"/>
          </p:cNvPicPr>
          <p:nvPr/>
        </p:nvPicPr>
        <p:blipFill>
          <a:blip r:embed="rId5"/>
          <a:stretch>
            <a:fillRect/>
          </a:stretch>
        </p:blipFill>
        <p:spPr>
          <a:xfrm>
            <a:off x="684213" y="261938"/>
            <a:ext cx="2506662" cy="715962"/>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128001"/>
          <p:cNvSpPr>
            <a:spLocks noGrp="1"/>
          </p:cNvSpPr>
          <p:nvPr>
            <p:ph type="title"/>
          </p:nvPr>
        </p:nvSpPr>
        <p:spPr/>
        <p:txBody>
          <a:bodyPr anchor="ctr" anchorCtr="0"/>
          <a:lstStyle/>
          <a:p>
            <a:r>
              <a:rPr lang="zh-CN" altLang="en-US" b="1" dirty="0">
                <a:solidFill>
                  <a:schemeClr val="tx1"/>
                </a:solidFill>
              </a:rPr>
              <a:t>卡诺图</a:t>
            </a:r>
          </a:p>
        </p:txBody>
      </p:sp>
      <p:sp>
        <p:nvSpPr>
          <p:cNvPr id="154626" name="文本占位符 128002"/>
          <p:cNvSpPr>
            <a:spLocks noGrp="1"/>
          </p:cNvSpPr>
          <p:nvPr>
            <p:ph idx="1"/>
          </p:nvPr>
        </p:nvSpPr>
        <p:spPr/>
        <p:txBody>
          <a:bodyPr anchor="t" anchorCtr="0"/>
          <a:lstStyle/>
          <a:p>
            <a:r>
              <a:rPr lang="zh-CN" altLang="en-US" dirty="0"/>
              <a:t>卡诺图</a:t>
            </a:r>
            <a:r>
              <a:rPr lang="en-US" altLang="zh-CN" dirty="0"/>
              <a:t>(</a:t>
            </a:r>
            <a:r>
              <a:rPr lang="en-US" altLang="zh-CN" dirty="0" err="1"/>
              <a:t>Karnaugh</a:t>
            </a:r>
            <a:r>
              <a:rPr lang="en-US" altLang="zh-CN" dirty="0"/>
              <a:t> Map)</a:t>
            </a:r>
            <a:r>
              <a:rPr lang="zh-CN" altLang="en-US" dirty="0"/>
              <a:t>实际上是由真值表变换而来的一种方格图。</a:t>
            </a:r>
            <a:r>
              <a:rPr lang="zh-CN" altLang="en-US" dirty="0">
                <a:solidFill>
                  <a:srgbClr val="FF0000"/>
                </a:solidFill>
              </a:rPr>
              <a:t>卡诺图上的每一个小方格代表真值表上的一行， 因而也就代表一个最小项或最大项</a:t>
            </a:r>
            <a:r>
              <a:rPr lang="zh-CN" altLang="en-US" dirty="0"/>
              <a:t>。真值表有多少行，卡诺图就有多少个小方格。卡诺图不仅是逻辑函数的</a:t>
            </a:r>
            <a:r>
              <a:rPr lang="zh-CN" altLang="en-US" dirty="0">
                <a:solidFill>
                  <a:srgbClr val="FF0000"/>
                </a:solidFill>
              </a:rPr>
              <a:t>描述</a:t>
            </a:r>
            <a:r>
              <a:rPr lang="zh-CN" altLang="en-US" dirty="0"/>
              <a:t>工具，而且还是逻辑函数</a:t>
            </a:r>
            <a:r>
              <a:rPr lang="zh-CN" altLang="en-US" dirty="0">
                <a:solidFill>
                  <a:srgbClr val="FF0000"/>
                </a:solidFill>
              </a:rPr>
              <a:t>化简</a:t>
            </a:r>
            <a:r>
              <a:rPr lang="zh-CN" altLang="en-US" dirty="0"/>
              <a:t>的重要工具。</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文本框 132099"/>
          <p:cNvSpPr txBox="1"/>
          <p:nvPr/>
        </p:nvSpPr>
        <p:spPr>
          <a:xfrm>
            <a:off x="228600" y="533400"/>
            <a:ext cx="8686800" cy="3155950"/>
          </a:xfrm>
          <a:prstGeom prst="rect">
            <a:avLst/>
          </a:prstGeom>
          <a:noFill/>
          <a:ln w="9525">
            <a:noFill/>
          </a:ln>
        </p:spPr>
        <p:txBody>
          <a:bodyPr anchor="t" anchorCtr="0">
            <a:spAutoFit/>
          </a:bodyPr>
          <a:lstStyle/>
          <a:p>
            <a:pPr>
              <a:lnSpc>
                <a:spcPct val="158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二变量卡诺图</a:t>
            </a:r>
          </a:p>
          <a:p>
            <a:pPr>
              <a:lnSpc>
                <a:spcPct val="158000"/>
              </a:lnSpc>
              <a:spcBef>
                <a:spcPct val="50000"/>
              </a:spcBef>
            </a:pPr>
            <a:r>
              <a:rPr lang="zh-CN" altLang="en-US" sz="2400" dirty="0">
                <a:latin typeface="Times New Roman" panose="02020603050405020304" pitchFamily="18" charset="0"/>
                <a:ea typeface="宋体" panose="02010600030101010101" pitchFamily="2" charset="-122"/>
              </a:rPr>
              <a:t>        二变量卡诺图的结构如图所示。每个小方格中左上角的数字表明该小方格所表示的真值表中的行号，行号实际上就是真值表中自变量取值的等值十进制数，因而也就是它所代表的最小项或最大项的</a:t>
            </a:r>
            <a:r>
              <a:rPr lang="zh-CN" altLang="en-US" sz="2400" dirty="0">
                <a:solidFill>
                  <a:srgbClr val="FF0000"/>
                </a:solidFill>
                <a:latin typeface="Times New Roman" panose="02020603050405020304" pitchFamily="18" charset="0"/>
                <a:ea typeface="宋体" panose="02010600030101010101" pitchFamily="2" charset="-122"/>
              </a:rPr>
              <a:t>序号</a:t>
            </a:r>
            <a:r>
              <a:rPr lang="zh-CN" altLang="en-US" sz="2400" dirty="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sp>
        <p:nvSpPr>
          <p:cNvPr id="155650" name="文本框 132100"/>
          <p:cNvSpPr txBox="1"/>
          <p:nvPr/>
        </p:nvSpPr>
        <p:spPr>
          <a:xfrm>
            <a:off x="3429000" y="5791200"/>
            <a:ext cx="23939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图 二变量卡诺图</a:t>
            </a:r>
            <a:endParaRPr lang="zh-CN" altLang="en-US" sz="2400">
              <a:latin typeface="Times New Roman" panose="02020603050405020304" pitchFamily="18" charset="0"/>
              <a:ea typeface="宋体" panose="02010600030101010101" pitchFamily="2" charset="-122"/>
            </a:endParaRPr>
          </a:p>
        </p:txBody>
      </p:sp>
      <p:graphicFrame>
        <p:nvGraphicFramePr>
          <p:cNvPr id="155651" name="对象 132101"/>
          <p:cNvGraphicFramePr/>
          <p:nvPr/>
        </p:nvGraphicFramePr>
        <p:xfrm>
          <a:off x="2971800" y="3657600"/>
          <a:ext cx="2438400" cy="2120900"/>
        </p:xfrm>
        <a:graphic>
          <a:graphicData uri="http://schemas.openxmlformats.org/presentationml/2006/ole">
            <mc:AlternateContent xmlns:mc="http://schemas.openxmlformats.org/markup-compatibility/2006">
              <mc:Choice xmlns:v="urn:schemas-microsoft-com:vml" Requires="v">
                <p:oleObj spid="_x0000_s22545" r:id="rId3" imgW="975360" imgH="845820" progId="Visio.Drawing.4">
                  <p:embed/>
                </p:oleObj>
              </mc:Choice>
              <mc:Fallback>
                <p:oleObj r:id="rId3" imgW="975360" imgH="845820" progId="Visio.Drawing.4">
                  <p:embed/>
                  <p:pic>
                    <p:nvPicPr>
                      <p:cNvPr id="0" name="图片 3107"/>
                      <p:cNvPicPr/>
                      <p:nvPr/>
                    </p:nvPicPr>
                    <p:blipFill>
                      <a:blip r:embed="rId4"/>
                      <a:stretch>
                        <a:fillRect/>
                      </a:stretch>
                    </p:blipFill>
                    <p:spPr>
                      <a:xfrm>
                        <a:off x="2971800" y="3657600"/>
                        <a:ext cx="2438400" cy="2120900"/>
                      </a:xfrm>
                      <a:prstGeom prst="rect">
                        <a:avLst/>
                      </a:prstGeom>
                      <a:noFill/>
                      <a:ln w="38100">
                        <a:noFill/>
                        <a:miter/>
                      </a:ln>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文本框 133123"/>
          <p:cNvSpPr txBox="1"/>
          <p:nvPr/>
        </p:nvSpPr>
        <p:spPr>
          <a:xfrm>
            <a:off x="152400" y="838200"/>
            <a:ext cx="23431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多变量卡诺图</a:t>
            </a:r>
            <a:endParaRPr lang="zh-CN" altLang="en-US" sz="2400">
              <a:latin typeface="Times New Roman" panose="02020603050405020304" pitchFamily="18" charset="0"/>
              <a:ea typeface="宋体" panose="02010600030101010101" pitchFamily="2" charset="-122"/>
            </a:endParaRPr>
          </a:p>
        </p:txBody>
      </p:sp>
      <p:sp>
        <p:nvSpPr>
          <p:cNvPr id="156674" name="文本框 133124"/>
          <p:cNvSpPr txBox="1"/>
          <p:nvPr/>
        </p:nvSpPr>
        <p:spPr>
          <a:xfrm>
            <a:off x="2041525" y="5527675"/>
            <a:ext cx="4949825" cy="822325"/>
          </a:xfrm>
          <a:prstGeom prst="rect">
            <a:avLst/>
          </a:prstGeom>
          <a:noFill/>
          <a:ln w="9525">
            <a:noFill/>
          </a:ln>
        </p:spPr>
        <p:txBody>
          <a:bodyPr wrap="none" anchor="t" anchorCtr="0">
            <a:spAutoFit/>
          </a:bodyPr>
          <a:lstStyle/>
          <a:p>
            <a:pPr algn="ctr"/>
            <a:r>
              <a:rPr lang="zh-CN" altLang="en-US" sz="2400" dirty="0">
                <a:latin typeface="Times New Roman" panose="02020603050405020304" pitchFamily="18" charset="0"/>
                <a:ea typeface="宋体" panose="02010600030101010101" pitchFamily="2" charset="-122"/>
              </a:rPr>
              <a:t>图 多变量卡诺图</a:t>
            </a:r>
          </a:p>
          <a:p>
            <a:pPr algn="ctr"/>
            <a:r>
              <a:rPr lang="en-US" altLang="zh-CN" sz="2400">
                <a:latin typeface="Times New Roman" panose="02020603050405020304" pitchFamily="18" charset="0"/>
                <a:ea typeface="宋体" panose="02010600030101010101" pitchFamily="2" charset="-122"/>
              </a:rPr>
              <a:t>(a) </a:t>
            </a:r>
            <a:r>
              <a:rPr lang="zh-CN" altLang="en-US" sz="2400" dirty="0">
                <a:latin typeface="Times New Roman" panose="02020603050405020304" pitchFamily="18" charset="0"/>
                <a:ea typeface="宋体" panose="02010600030101010101" pitchFamily="2" charset="-122"/>
              </a:rPr>
              <a:t>三变量； </a:t>
            </a:r>
            <a:r>
              <a:rPr lang="en-US" altLang="zh-CN" sz="2400">
                <a:latin typeface="Times New Roman" panose="02020603050405020304" pitchFamily="18" charset="0"/>
                <a:ea typeface="宋体" panose="02010600030101010101" pitchFamily="2" charset="-122"/>
              </a:rPr>
              <a:t>(b) </a:t>
            </a:r>
            <a:r>
              <a:rPr lang="zh-CN" altLang="en-US" sz="2400" dirty="0">
                <a:latin typeface="Times New Roman" panose="02020603050405020304" pitchFamily="18" charset="0"/>
                <a:ea typeface="宋体" panose="02010600030101010101" pitchFamily="2" charset="-122"/>
              </a:rPr>
              <a:t>四变量； </a:t>
            </a:r>
            <a:r>
              <a:rPr lang="en-US" altLang="zh-CN" sz="2400">
                <a:latin typeface="Times New Roman" panose="02020603050405020304" pitchFamily="18" charset="0"/>
                <a:ea typeface="宋体" panose="02010600030101010101" pitchFamily="2" charset="-122"/>
              </a:rPr>
              <a:t>(c) </a:t>
            </a:r>
            <a:r>
              <a:rPr lang="zh-CN" altLang="en-US" sz="2400" dirty="0">
                <a:latin typeface="Times New Roman" panose="02020603050405020304" pitchFamily="18" charset="0"/>
                <a:ea typeface="宋体" panose="02010600030101010101" pitchFamily="2" charset="-122"/>
              </a:rPr>
              <a:t>五变量</a:t>
            </a:r>
            <a:endParaRPr lang="zh-CN" altLang="en-US" sz="2400">
              <a:latin typeface="Times New Roman" panose="02020603050405020304" pitchFamily="18" charset="0"/>
              <a:ea typeface="宋体" panose="02010600030101010101" pitchFamily="2" charset="-122"/>
            </a:endParaRPr>
          </a:p>
        </p:txBody>
      </p:sp>
      <p:graphicFrame>
        <p:nvGraphicFramePr>
          <p:cNvPr id="156675" name="对象 133125"/>
          <p:cNvGraphicFramePr/>
          <p:nvPr/>
        </p:nvGraphicFramePr>
        <p:xfrm>
          <a:off x="0" y="2339975"/>
          <a:ext cx="9144000" cy="2633663"/>
        </p:xfrm>
        <a:graphic>
          <a:graphicData uri="http://schemas.openxmlformats.org/presentationml/2006/ole">
            <mc:AlternateContent xmlns:mc="http://schemas.openxmlformats.org/markup-compatibility/2006">
              <mc:Choice xmlns:v="urn:schemas-microsoft-com:vml" Requires="v">
                <p:oleObj spid="_x0000_s23569" r:id="rId3" imgW="5227320" imgH="1508760" progId="Visio.Drawing.4">
                  <p:embed/>
                </p:oleObj>
              </mc:Choice>
              <mc:Fallback>
                <p:oleObj r:id="rId3" imgW="5227320" imgH="1508760" progId="Visio.Drawing.4">
                  <p:embed/>
                  <p:pic>
                    <p:nvPicPr>
                      <p:cNvPr id="0" name="图片 3108"/>
                      <p:cNvPicPr/>
                      <p:nvPr/>
                    </p:nvPicPr>
                    <p:blipFill>
                      <a:blip r:embed="rId4"/>
                      <a:stretch>
                        <a:fillRect/>
                      </a:stretch>
                    </p:blipFill>
                    <p:spPr>
                      <a:xfrm>
                        <a:off x="0" y="2339975"/>
                        <a:ext cx="9144000" cy="2633663"/>
                      </a:xfrm>
                      <a:prstGeom prst="rect">
                        <a:avLst/>
                      </a:prstGeom>
                      <a:noFill/>
                      <a:ln w="38100">
                        <a:noFill/>
                        <a:miter/>
                      </a:ln>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标题 134145"/>
          <p:cNvSpPr>
            <a:spLocks noGrp="1"/>
          </p:cNvSpPr>
          <p:nvPr>
            <p:ph type="title"/>
          </p:nvPr>
        </p:nvSpPr>
        <p:spPr/>
        <p:txBody>
          <a:bodyPr anchor="ctr" anchorCtr="0"/>
          <a:lstStyle/>
          <a:p>
            <a:r>
              <a:rPr lang="zh-CN" altLang="en-US" dirty="0"/>
              <a:t>逻辑图</a:t>
            </a:r>
          </a:p>
        </p:txBody>
      </p:sp>
      <p:sp>
        <p:nvSpPr>
          <p:cNvPr id="157698" name="文本占位符 134146"/>
          <p:cNvSpPr>
            <a:spLocks noGrp="1"/>
          </p:cNvSpPr>
          <p:nvPr>
            <p:ph idx="1"/>
          </p:nvPr>
        </p:nvSpPr>
        <p:spPr/>
        <p:txBody>
          <a:bodyPr anchor="t" anchorCtr="0"/>
          <a:lstStyle/>
          <a:p>
            <a:r>
              <a:rPr lang="zh-CN" altLang="en-US" dirty="0"/>
              <a:t>由逻辑门电路符号构成的，用来表示逻辑变量间关系的图形称为</a:t>
            </a:r>
            <a:r>
              <a:rPr lang="zh-CN" altLang="en-US" dirty="0">
                <a:solidFill>
                  <a:srgbClr val="FF0000"/>
                </a:solidFill>
              </a:rPr>
              <a:t>逻辑电路图</a:t>
            </a:r>
            <a:r>
              <a:rPr lang="zh-CN" altLang="en-US" dirty="0"/>
              <a:t>。</a:t>
            </a:r>
          </a:p>
        </p:txBody>
      </p:sp>
      <p:pic>
        <p:nvPicPr>
          <p:cNvPr id="157699" name="图片 1"/>
          <p:cNvPicPr>
            <a:picLocks noChangeAspect="1"/>
          </p:cNvPicPr>
          <p:nvPr>
            <p:custDataLst>
              <p:tags r:id="rId1"/>
            </p:custDataLst>
          </p:nvPr>
        </p:nvPicPr>
        <p:blipFill>
          <a:blip r:embed="rId3"/>
          <a:stretch>
            <a:fillRect/>
          </a:stretch>
        </p:blipFill>
        <p:spPr>
          <a:xfrm>
            <a:off x="1219200" y="2819400"/>
            <a:ext cx="6283325" cy="3678238"/>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135169"/>
          <p:cNvSpPr>
            <a:spLocks noGrp="1"/>
          </p:cNvSpPr>
          <p:nvPr>
            <p:ph type="title"/>
          </p:nvPr>
        </p:nvSpPr>
        <p:spPr/>
        <p:txBody>
          <a:bodyPr anchor="ctr" anchorCtr="0"/>
          <a:lstStyle/>
          <a:p>
            <a:r>
              <a:rPr lang="zh-CN" altLang="en-US" dirty="0"/>
              <a:t>不同描述方法间的转换</a:t>
            </a:r>
          </a:p>
        </p:txBody>
      </p:sp>
      <p:sp>
        <p:nvSpPr>
          <p:cNvPr id="158722" name="文本占位符 135170"/>
          <p:cNvSpPr>
            <a:spLocks noGrp="1"/>
          </p:cNvSpPr>
          <p:nvPr>
            <p:ph idx="1"/>
          </p:nvPr>
        </p:nvSpPr>
        <p:spPr/>
        <p:txBody>
          <a:bodyPr anchor="t" anchorCtr="0"/>
          <a:lstStyle/>
          <a:p>
            <a:pPr>
              <a:buNone/>
            </a:pPr>
            <a:r>
              <a:rPr lang="zh-CN" altLang="en-US" dirty="0"/>
              <a:t>一。表达式</a:t>
            </a:r>
            <a:r>
              <a:rPr lang="en-US" altLang="zh-CN">
                <a:sym typeface="Wingdings" panose="05000000000000000000" pitchFamily="2" charset="2"/>
              </a:rPr>
              <a:t></a:t>
            </a:r>
            <a:r>
              <a:rPr lang="zh-CN" altLang="en-US" dirty="0">
                <a:sym typeface="Wingdings" panose="05000000000000000000" pitchFamily="2" charset="2"/>
              </a:rPr>
              <a:t>真值表</a:t>
            </a:r>
          </a:p>
          <a:p>
            <a:pPr lvl="1"/>
            <a:r>
              <a:rPr lang="zh-CN" altLang="en-US" dirty="0"/>
              <a:t>按照二进制码的顺序列出函数所含逻辑变量的所有不同取值组合，在确定出相应的函数值。</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58369"/>
          <p:cNvSpPr>
            <a:spLocks noGrp="1"/>
          </p:cNvSpPr>
          <p:nvPr>
            <p:ph type="title"/>
          </p:nvPr>
        </p:nvSpPr>
        <p:spPr/>
        <p:txBody>
          <a:bodyPr anchor="ctr" anchorCtr="0"/>
          <a:lstStyle/>
          <a:p>
            <a:r>
              <a:rPr lang="zh-CN" altLang="en-US" b="1" dirty="0"/>
              <a:t>数字逻辑电路特点</a:t>
            </a:r>
          </a:p>
        </p:txBody>
      </p:sp>
      <p:sp>
        <p:nvSpPr>
          <p:cNvPr id="34818" name="文本占位符 58370"/>
          <p:cNvSpPr>
            <a:spLocks noGrp="1"/>
          </p:cNvSpPr>
          <p:nvPr>
            <p:ph idx="1"/>
          </p:nvPr>
        </p:nvSpPr>
        <p:spPr/>
        <p:txBody>
          <a:bodyPr anchor="t" anchorCtr="0"/>
          <a:lstStyle/>
          <a:p>
            <a:pPr fontAlgn="base">
              <a:lnSpc>
                <a:spcPct val="80000"/>
              </a:lnSpc>
            </a:pPr>
            <a:r>
              <a:rPr lang="zh-CN" altLang="en-US" sz="2400" strike="noStrike" noProof="1"/>
              <a:t>电路的基本工作信号是</a:t>
            </a:r>
            <a:r>
              <a:rPr lang="zh-CN" altLang="en-US" sz="2400" strike="noStrike" noProof="1">
                <a:highlight>
                  <a:srgbClr val="FFFF00"/>
                </a:highlight>
              </a:rPr>
              <a:t>二值</a:t>
            </a:r>
            <a:r>
              <a:rPr lang="zh-CN" altLang="en-US" sz="2400" strike="noStrike" noProof="1"/>
              <a:t>信号。它表现为电路中电压的“</a:t>
            </a:r>
            <a:r>
              <a:rPr lang="zh-CN" altLang="en-US" sz="2400" strike="noStrike" noProof="1">
                <a:highlight>
                  <a:srgbClr val="FFFF00"/>
                </a:highlight>
              </a:rPr>
              <a:t>高”或“低</a:t>
            </a:r>
            <a:r>
              <a:rPr lang="zh-CN" altLang="en-US" sz="2400" strike="noStrike" noProof="1"/>
              <a:t>”、开关的</a:t>
            </a:r>
            <a:r>
              <a:rPr lang="zh-CN" altLang="en-US" sz="2400" strike="noStrike" noProof="1">
                <a:highlight>
                  <a:srgbClr val="FFFF00"/>
                </a:highlight>
              </a:rPr>
              <a:t>“接通”或“断开”</a:t>
            </a:r>
            <a:r>
              <a:rPr lang="zh-CN" altLang="en-US" sz="2400" strike="noStrike" noProof="1"/>
              <a:t>、晶体管的“</a:t>
            </a:r>
            <a:r>
              <a:rPr lang="zh-CN" altLang="en-US" sz="2400" strike="noStrike" noProof="1">
                <a:highlight>
                  <a:srgbClr val="FFFF00"/>
                </a:highlight>
              </a:rPr>
              <a:t>导通”或“截止</a:t>
            </a:r>
            <a:r>
              <a:rPr lang="zh-CN" altLang="en-US" sz="2400" strike="noStrike" noProof="1"/>
              <a:t>”等两种稳定的物理状态。</a:t>
            </a:r>
            <a:r>
              <a:rPr lang="zh-CN" altLang="en-US" sz="2400" dirty="0"/>
              <a:t/>
            </a:r>
            <a:br>
              <a:rPr lang="zh-CN" altLang="en-US" sz="2400" dirty="0"/>
            </a:br>
            <a:r>
              <a:rPr lang="zh-CN" altLang="en-US" sz="2400" strike="noStrike" noProof="1"/>
              <a:t> </a:t>
            </a:r>
          </a:p>
          <a:p>
            <a:pPr fontAlgn="base">
              <a:lnSpc>
                <a:spcPct val="80000"/>
              </a:lnSpc>
            </a:pPr>
            <a:r>
              <a:rPr lang="zh-CN" altLang="en-US" sz="2400" strike="noStrike" noProof="1"/>
              <a:t>电路中的半导体器件一般都工作在开、关状态，对电路进行研究时，主要关心输出和输入之间的逻辑关系。</a:t>
            </a:r>
            <a:r>
              <a:rPr lang="zh-CN" altLang="en-US" sz="2400" dirty="0"/>
              <a:t/>
            </a:r>
            <a:br>
              <a:rPr lang="zh-CN" altLang="en-US" sz="2400" dirty="0"/>
            </a:br>
            <a:r>
              <a:rPr lang="zh-CN" altLang="en-US" sz="2400" strike="noStrike" noProof="1"/>
              <a:t> </a:t>
            </a:r>
          </a:p>
          <a:p>
            <a:pPr fontAlgn="base">
              <a:lnSpc>
                <a:spcPct val="80000"/>
              </a:lnSpc>
            </a:pPr>
            <a:r>
              <a:rPr lang="zh-CN" altLang="en-US" sz="2400" strike="noStrike" noProof="1">
                <a:highlight>
                  <a:srgbClr val="FFFF00"/>
                </a:highlight>
              </a:rPr>
              <a:t>电路结构简单、功耗低、便于集成制造和系列化生产</a:t>
            </a:r>
            <a:r>
              <a:rPr lang="zh-CN" altLang="en-US" sz="2400" strike="noStrike" noProof="1"/>
              <a:t>。产品价格低廉、使用方便、通用性好。</a:t>
            </a:r>
            <a:r>
              <a:rPr lang="zh-CN" altLang="en-US" sz="2400" dirty="0"/>
              <a:t/>
            </a:r>
            <a:br>
              <a:rPr lang="zh-CN" altLang="en-US" sz="2400" dirty="0"/>
            </a:br>
            <a:r>
              <a:rPr lang="zh-CN" altLang="en-US" sz="2400" strike="noStrike" noProof="1"/>
              <a:t> </a:t>
            </a:r>
          </a:p>
          <a:p>
            <a:pPr fontAlgn="base">
              <a:lnSpc>
                <a:spcPct val="80000"/>
              </a:lnSpc>
            </a:pPr>
            <a:r>
              <a:rPr lang="zh-CN" altLang="en-US" sz="2400" strike="noStrike" noProof="1"/>
              <a:t>由数字逻辑电路构成的数字系统工作</a:t>
            </a:r>
            <a:r>
              <a:rPr lang="zh-CN" altLang="en-US" sz="2400" strike="noStrike" noProof="1">
                <a:highlight>
                  <a:srgbClr val="FFFF00"/>
                </a:highlight>
              </a:rPr>
              <a:t>速度快、精度高、功能强、可靠性好</a:t>
            </a:r>
            <a:r>
              <a:rPr lang="zh-CN" altLang="en-US" sz="2400" strike="noStrike" noProof="1"/>
              <a:t>。 随着半导体技术和工艺的发展，出现了数字集成电路，数字集成电路按照集成度的高低可分为</a:t>
            </a:r>
            <a:r>
              <a:rPr lang="zh-CN" altLang="en-US" sz="2400" strike="noStrike" noProof="1">
                <a:highlight>
                  <a:srgbClr val="FFFF00"/>
                </a:highlight>
              </a:rPr>
              <a:t>小规模（</a:t>
            </a:r>
            <a:r>
              <a:rPr lang="en-US" altLang="zh-CN" sz="2400" strike="noStrike" noProof="1">
                <a:highlight>
                  <a:srgbClr val="FFFF00"/>
                </a:highlight>
              </a:rPr>
              <a:t>SSI</a:t>
            </a:r>
            <a:r>
              <a:rPr lang="zh-CN" altLang="en-US" sz="2400" strike="noStrike" noProof="1">
                <a:highlight>
                  <a:srgbClr val="FFFF00"/>
                </a:highlight>
              </a:rPr>
              <a:t>）、中规模（</a:t>
            </a:r>
            <a:r>
              <a:rPr lang="en-US" altLang="zh-CN" sz="2400" strike="noStrike" noProof="1">
                <a:highlight>
                  <a:srgbClr val="FFFF00"/>
                </a:highlight>
              </a:rPr>
              <a:t>MSI</a:t>
            </a:r>
            <a:r>
              <a:rPr lang="zh-CN" altLang="en-US" sz="2400" strike="noStrike" noProof="1">
                <a:highlight>
                  <a:srgbClr val="FFFF00"/>
                </a:highlight>
              </a:rPr>
              <a:t>）、大规模（</a:t>
            </a:r>
            <a:r>
              <a:rPr lang="en-US" altLang="zh-CN" sz="2400" strike="noStrike" noProof="1">
                <a:highlight>
                  <a:srgbClr val="FFFF00"/>
                </a:highlight>
              </a:rPr>
              <a:t>LSI</a:t>
            </a:r>
            <a:r>
              <a:rPr lang="zh-CN" altLang="en-US" sz="2400" strike="noStrike" noProof="1">
                <a:highlight>
                  <a:srgbClr val="FFFF00"/>
                </a:highlight>
              </a:rPr>
              <a:t>）和超大规模（</a:t>
            </a:r>
            <a:r>
              <a:rPr lang="en-US" altLang="zh-CN" sz="2400" strike="noStrike" noProof="1">
                <a:highlight>
                  <a:srgbClr val="FFFF00"/>
                </a:highlight>
              </a:rPr>
              <a:t>VLSI</a:t>
            </a:r>
            <a:r>
              <a:rPr lang="zh-CN" altLang="en-US" sz="2400" strike="noStrike" noProof="1">
                <a:highlight>
                  <a:srgbClr val="FFFF00"/>
                </a:highlight>
              </a:rPr>
              <a:t>）几种类型</a:t>
            </a:r>
            <a:r>
              <a:rPr lang="zh-CN" altLang="en-US" sz="2400" strike="noStrike" noProof="1"/>
              <a:t>。 </a:t>
            </a:r>
          </a:p>
          <a:p>
            <a:pPr fontAlgn="base">
              <a:lnSpc>
                <a:spcPct val="80000"/>
              </a:lnSpc>
            </a:pPr>
            <a:endParaRPr lang="zh-CN" altLang="en-US" sz="2400" strike="noStrike" noProof="1"/>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文本框 136195"/>
          <p:cNvSpPr txBox="1"/>
          <p:nvPr/>
        </p:nvSpPr>
        <p:spPr>
          <a:xfrm>
            <a:off x="152400" y="609600"/>
            <a:ext cx="8915400" cy="5816977"/>
          </a:xfrm>
          <a:prstGeom prst="rect">
            <a:avLst/>
          </a:prstGeom>
          <a:noFill/>
          <a:ln w="9525">
            <a:noFill/>
          </a:ln>
        </p:spPr>
        <p:txBody>
          <a:bodyPr anchor="t" anchorCtr="0">
            <a:spAutoFit/>
          </a:bodyPr>
          <a:lstStyle/>
          <a:p>
            <a:pPr algn="ctr">
              <a:lnSpc>
                <a:spcPct val="130000"/>
              </a:lnSpc>
              <a:spcBef>
                <a:spcPct val="50000"/>
              </a:spcBef>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二。从真值表写逻辑函数的标准式</a:t>
            </a:r>
            <a:endParaRPr lang="zh-CN" altLang="en-US" sz="2400" dirty="0">
              <a:latin typeface="Times New Roman" panose="02020603050405020304" pitchFamily="18" charset="0"/>
              <a:ea typeface="宋体" panose="02010600030101010101" pitchFamily="2" charset="-122"/>
            </a:endParaRP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从</a:t>
            </a:r>
            <a:r>
              <a:rPr lang="zh-CN" altLang="en-US" sz="2400" dirty="0">
                <a:solidFill>
                  <a:srgbClr val="FF0000"/>
                </a:solidFill>
                <a:latin typeface="Times New Roman" panose="02020603050405020304" pitchFamily="18" charset="0"/>
                <a:ea typeface="宋体" panose="02010600030101010101" pitchFamily="2" charset="-122"/>
              </a:rPr>
              <a:t>真值表写标准积之和（与或）</a:t>
            </a:r>
            <a:r>
              <a:rPr lang="zh-CN" altLang="en-US" sz="2400" dirty="0">
                <a:latin typeface="Times New Roman" panose="02020603050405020304" pitchFamily="18" charset="0"/>
                <a:ea typeface="宋体" panose="02010600030101010101" pitchFamily="2" charset="-122"/>
              </a:rPr>
              <a:t>式</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dirty="0">
                <a:solidFill>
                  <a:srgbClr val="FF0000"/>
                </a:solidFill>
                <a:latin typeface="Times New Roman" panose="02020603050405020304" pitchFamily="18" charset="0"/>
                <a:ea typeface="宋体" panose="02010600030101010101" pitchFamily="2" charset="-122"/>
              </a:rPr>
              <a:t>标准积之和式中的最小项与真值表中</a:t>
            </a:r>
            <a:r>
              <a:rPr lang="en-US" altLang="zh-CN" sz="2400" dirty="0">
                <a:solidFill>
                  <a:srgbClr val="FF0000"/>
                </a:solidFill>
                <a:latin typeface="Times New Roman" panose="02020603050405020304" pitchFamily="18" charset="0"/>
                <a:ea typeface="宋体" panose="02010600030101010101" pitchFamily="2" charset="-122"/>
              </a:rPr>
              <a:t>F=1</a:t>
            </a:r>
            <a:r>
              <a:rPr lang="zh-CN" altLang="en-US" sz="2400" dirty="0">
                <a:solidFill>
                  <a:srgbClr val="FF0000"/>
                </a:solidFill>
                <a:latin typeface="Times New Roman" panose="02020603050405020304" pitchFamily="18" charset="0"/>
                <a:ea typeface="宋体" panose="02010600030101010101" pitchFamily="2" charset="-122"/>
              </a:rPr>
              <a:t>的各行变量取值一一对应</a:t>
            </a:r>
            <a:r>
              <a:rPr lang="zh-CN" altLang="en-US" sz="2400" dirty="0">
                <a:latin typeface="Times New Roman" panose="02020603050405020304" pitchFamily="18" charset="0"/>
                <a:ea typeface="宋体" panose="02010600030101010101" pitchFamily="2" charset="-122"/>
              </a:rPr>
              <a:t>，因此，逻辑函数的标准积之和式就是真值表中使</a:t>
            </a:r>
            <a:r>
              <a:rPr lang="zh-CN" altLang="en-US" sz="2400" dirty="0">
                <a:solidFill>
                  <a:srgbClr val="FF0000"/>
                </a:solidFill>
                <a:latin typeface="Times New Roman" panose="02020603050405020304" pitchFamily="18" charset="0"/>
                <a:ea typeface="宋体" panose="02010600030101010101" pitchFamily="2" charset="-122"/>
              </a:rPr>
              <a:t>函数值为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的各个最小项之和</a:t>
            </a:r>
            <a:r>
              <a:rPr lang="zh-CN" altLang="en-US" sz="2400" dirty="0">
                <a:latin typeface="Times New Roman" panose="02020603050405020304" pitchFamily="18" charset="0"/>
                <a:ea typeface="宋体" panose="02010600030101010101" pitchFamily="2" charset="-122"/>
              </a:rPr>
              <a:t>。由此得出从真值表写标准积之和式的方法如下：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找出</a:t>
            </a:r>
            <a:r>
              <a:rPr lang="en-US" altLang="zh-CN" sz="2400" dirty="0">
                <a:latin typeface="Times New Roman" panose="02020603050405020304" pitchFamily="18" charset="0"/>
                <a:ea typeface="宋体" panose="02010600030101010101" pitchFamily="2" charset="-122"/>
              </a:rPr>
              <a:t>F = 1</a:t>
            </a:r>
            <a:r>
              <a:rPr lang="zh-CN" altLang="en-US" sz="2400" dirty="0">
                <a:latin typeface="Times New Roman" panose="02020603050405020304" pitchFamily="18" charset="0"/>
                <a:ea typeface="宋体" panose="02010600030101010101" pitchFamily="2" charset="-122"/>
              </a:rPr>
              <a:t>的行；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对每个</a:t>
            </a:r>
            <a:r>
              <a:rPr lang="en-US" altLang="zh-CN" sz="2400" dirty="0">
                <a:latin typeface="Times New Roman" panose="02020603050405020304" pitchFamily="18" charset="0"/>
                <a:ea typeface="宋体" panose="02010600030101010101" pitchFamily="2" charset="-122"/>
              </a:rPr>
              <a:t>F = 1</a:t>
            </a:r>
            <a:r>
              <a:rPr lang="zh-CN" altLang="en-US" sz="2400" dirty="0">
                <a:latin typeface="Times New Roman" panose="02020603050405020304" pitchFamily="18" charset="0"/>
                <a:ea typeface="宋体" panose="02010600030101010101" pitchFamily="2" charset="-122"/>
              </a:rPr>
              <a:t>的行， 取值为</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的变量用</a:t>
            </a:r>
            <a:r>
              <a:rPr lang="zh-CN" altLang="en-US" sz="2400" dirty="0">
                <a:solidFill>
                  <a:srgbClr val="FF0000"/>
                </a:solidFill>
                <a:latin typeface="Times New Roman" panose="02020603050405020304" pitchFamily="18" charset="0"/>
                <a:ea typeface="宋体" panose="02010600030101010101" pitchFamily="2" charset="-122"/>
              </a:rPr>
              <a:t>原</a:t>
            </a:r>
            <a:r>
              <a:rPr lang="zh-CN" altLang="en-US" sz="2400" dirty="0">
                <a:latin typeface="Times New Roman" panose="02020603050405020304" pitchFamily="18" charset="0"/>
                <a:ea typeface="宋体" panose="02010600030101010101" pitchFamily="2" charset="-122"/>
              </a:rPr>
              <a:t>变量表示， 取值为</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的变量用</a:t>
            </a:r>
            <a:r>
              <a:rPr lang="zh-CN" altLang="en-US" sz="2400" dirty="0">
                <a:solidFill>
                  <a:srgbClr val="FF0000"/>
                </a:solidFill>
                <a:latin typeface="Times New Roman" panose="02020603050405020304" pitchFamily="18" charset="0"/>
                <a:ea typeface="宋体" panose="02010600030101010101" pitchFamily="2" charset="-122"/>
              </a:rPr>
              <a:t>反</a:t>
            </a:r>
            <a:r>
              <a:rPr lang="zh-CN" altLang="en-US" sz="2400" dirty="0">
                <a:latin typeface="Times New Roman" panose="02020603050405020304" pitchFamily="18" charset="0"/>
                <a:ea typeface="宋体" panose="02010600030101010101" pitchFamily="2" charset="-122"/>
              </a:rPr>
              <a:t>变量表示，然后取其乘积， 得到最小项；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(3)  </a:t>
            </a:r>
            <a:r>
              <a:rPr lang="zh-CN" altLang="en-US" sz="2400" dirty="0">
                <a:latin typeface="Times New Roman" panose="02020603050405020304" pitchFamily="18" charset="0"/>
                <a:ea typeface="宋体" panose="02010600030101010101" pitchFamily="2" charset="-122"/>
              </a:rPr>
              <a:t>将各个最小项进行</a:t>
            </a:r>
            <a:r>
              <a:rPr lang="zh-CN" altLang="en-US" sz="2400" dirty="0">
                <a:solidFill>
                  <a:srgbClr val="FF0000"/>
                </a:solidFill>
                <a:latin typeface="Times New Roman" panose="02020603050405020304" pitchFamily="18" charset="0"/>
                <a:ea typeface="宋体" panose="02010600030101010101" pitchFamily="2" charset="-122"/>
              </a:rPr>
              <a:t>逻辑加</a:t>
            </a:r>
            <a:r>
              <a:rPr lang="zh-CN" altLang="en-US" sz="2400" dirty="0">
                <a:latin typeface="Times New Roman" panose="02020603050405020304" pitchFamily="18" charset="0"/>
                <a:ea typeface="宋体" panose="02010600030101010101" pitchFamily="2" charset="-122"/>
              </a:rPr>
              <a:t>， 得到标准积之和式。</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769" name="组合 137227"/>
          <p:cNvGrpSpPr/>
          <p:nvPr/>
        </p:nvGrpSpPr>
        <p:grpSpPr>
          <a:xfrm>
            <a:off x="0" y="157163"/>
            <a:ext cx="9144000" cy="5770562"/>
            <a:chOff x="0" y="99"/>
            <a:chExt cx="5760" cy="3635"/>
          </a:xfrm>
        </p:grpSpPr>
        <p:sp>
          <p:nvSpPr>
            <p:cNvPr id="160770" name="文本框 137220"/>
            <p:cNvSpPr txBox="1"/>
            <p:nvPr/>
          </p:nvSpPr>
          <p:spPr>
            <a:xfrm>
              <a:off x="0" y="99"/>
              <a:ext cx="5760" cy="3632"/>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2) </a:t>
              </a:r>
              <a:r>
                <a:rPr lang="zh-CN" altLang="en-US" sz="2400" dirty="0">
                  <a:solidFill>
                    <a:srgbClr val="FF0000"/>
                  </a:solidFill>
                  <a:latin typeface="Times New Roman" panose="02020603050405020304" pitchFamily="18" charset="0"/>
                  <a:ea typeface="宋体" panose="02010600030101010101" pitchFamily="2" charset="-122"/>
                </a:rPr>
                <a:t>从真值表写标准和之积（或与）式</a:t>
              </a:r>
              <a:r>
                <a:rPr lang="zh-CN" altLang="en-US" sz="2400" dirty="0">
                  <a:latin typeface="Times New Roman" panose="02020603050405020304" pitchFamily="18" charset="0"/>
                  <a:ea typeface="宋体" panose="02010600030101010101" pitchFamily="2" charset="-122"/>
                </a:rPr>
                <a:t></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标准和之积式中的最大项与真值表中</a:t>
              </a:r>
              <a:r>
                <a:rPr lang="en-US" altLang="zh-CN" sz="2400" dirty="0">
                  <a:latin typeface="Times New Roman" panose="02020603050405020304" pitchFamily="18" charset="0"/>
                  <a:ea typeface="宋体" panose="02010600030101010101" pitchFamily="2" charset="-122"/>
                </a:rPr>
                <a:t>F=0</a:t>
              </a:r>
              <a:r>
                <a:rPr lang="zh-CN" altLang="en-US" sz="2400" dirty="0">
                  <a:latin typeface="Times New Roman" panose="02020603050405020304" pitchFamily="18" charset="0"/>
                  <a:ea typeface="宋体" panose="02010600030101010101" pitchFamily="2" charset="-122"/>
                </a:rPr>
                <a:t>的各行变量取值一一对应，因此，</a:t>
              </a:r>
              <a:r>
                <a:rPr lang="zh-CN" altLang="en-US" sz="2400" dirty="0">
                  <a:solidFill>
                    <a:srgbClr val="FF0000"/>
                  </a:solidFill>
                  <a:latin typeface="Times New Roman" panose="02020603050405020304" pitchFamily="18" charset="0"/>
                  <a:ea typeface="宋体" panose="02010600030101010101" pitchFamily="2" charset="-122"/>
                </a:rPr>
                <a:t>逻辑函数的标准和之积式就是真值表中使函数值为</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的各个最大项之积</a:t>
              </a:r>
              <a:r>
                <a:rPr lang="zh-CN" altLang="en-US" sz="2400" dirty="0">
                  <a:latin typeface="Times New Roman" panose="02020603050405020304" pitchFamily="18" charset="0"/>
                  <a:ea typeface="宋体" panose="02010600030101010101" pitchFamily="2" charset="-122"/>
                </a:rPr>
                <a:t>。由此得出从真值表写标准和之积式的方法如下：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找出</a:t>
              </a:r>
              <a:r>
                <a:rPr lang="en-US" altLang="zh-CN" sz="2400" dirty="0">
                  <a:latin typeface="Times New Roman" panose="02020603050405020304" pitchFamily="18" charset="0"/>
                  <a:ea typeface="宋体" panose="02010600030101010101" pitchFamily="2" charset="-122"/>
                </a:rPr>
                <a:t>F = 0</a:t>
              </a:r>
              <a:r>
                <a:rPr lang="zh-CN" altLang="en-US" sz="2400" dirty="0">
                  <a:latin typeface="Times New Roman" panose="02020603050405020304" pitchFamily="18" charset="0"/>
                  <a:ea typeface="宋体" panose="02010600030101010101" pitchFamily="2" charset="-122"/>
                </a:rPr>
                <a:t>的行；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对每个</a:t>
              </a:r>
              <a:r>
                <a:rPr lang="en-US" altLang="zh-CN" sz="2400" dirty="0">
                  <a:latin typeface="Times New Roman" panose="02020603050405020304" pitchFamily="18" charset="0"/>
                  <a:ea typeface="宋体" panose="02010600030101010101" pitchFamily="2" charset="-122"/>
                </a:rPr>
                <a:t>F = 0</a:t>
              </a:r>
              <a:r>
                <a:rPr lang="zh-CN" altLang="en-US" sz="2400" dirty="0">
                  <a:latin typeface="Times New Roman" panose="02020603050405020304" pitchFamily="18" charset="0"/>
                  <a:ea typeface="宋体" panose="02010600030101010101" pitchFamily="2" charset="-122"/>
                </a:rPr>
                <a:t>的行， 取值为</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的变量用</a:t>
              </a:r>
              <a:r>
                <a:rPr lang="zh-CN" altLang="en-US" sz="2400" dirty="0">
                  <a:solidFill>
                    <a:srgbClr val="FF0000"/>
                  </a:solidFill>
                  <a:latin typeface="Times New Roman" panose="02020603050405020304" pitchFamily="18" charset="0"/>
                  <a:ea typeface="宋体" panose="02010600030101010101" pitchFamily="2" charset="-122"/>
                </a:rPr>
                <a:t>原</a:t>
              </a:r>
              <a:r>
                <a:rPr lang="zh-CN" altLang="en-US" sz="2400" dirty="0">
                  <a:latin typeface="Times New Roman" panose="02020603050405020304" pitchFamily="18" charset="0"/>
                  <a:ea typeface="宋体" panose="02010600030101010101" pitchFamily="2" charset="-122"/>
                </a:rPr>
                <a:t>变量表示， 取值为</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的变量用</a:t>
              </a:r>
              <a:r>
                <a:rPr lang="zh-CN" altLang="en-US" sz="2400" dirty="0">
                  <a:solidFill>
                    <a:srgbClr val="FF0000"/>
                  </a:solidFill>
                  <a:latin typeface="Times New Roman" panose="02020603050405020304" pitchFamily="18" charset="0"/>
                  <a:ea typeface="宋体" panose="02010600030101010101" pitchFamily="2" charset="-122"/>
                </a:rPr>
                <a:t>反</a:t>
              </a:r>
              <a:r>
                <a:rPr lang="zh-CN" altLang="en-US" sz="2400" dirty="0">
                  <a:latin typeface="Times New Roman" panose="02020603050405020304" pitchFamily="18" charset="0"/>
                  <a:ea typeface="宋体" panose="02010600030101010101" pitchFamily="2" charset="-122"/>
                </a:rPr>
                <a:t>变量表示， 然后取其和， 得到最大项；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(3)  </a:t>
              </a:r>
              <a:r>
                <a:rPr lang="zh-CN" altLang="en-US" sz="2400" dirty="0">
                  <a:latin typeface="Times New Roman" panose="02020603050405020304" pitchFamily="18" charset="0"/>
                  <a:ea typeface="宋体" panose="02010600030101010101" pitchFamily="2" charset="-122"/>
                </a:rPr>
                <a:t>将各个最大项进行</a:t>
              </a:r>
              <a:r>
                <a:rPr lang="zh-CN" altLang="en-US" sz="2400" dirty="0">
                  <a:solidFill>
                    <a:srgbClr val="FF0000"/>
                  </a:solidFill>
                  <a:latin typeface="Times New Roman" panose="02020603050405020304" pitchFamily="18" charset="0"/>
                  <a:ea typeface="宋体" panose="02010600030101010101" pitchFamily="2" charset="-122"/>
                </a:rPr>
                <a:t>逻辑乘</a:t>
              </a:r>
              <a:r>
                <a:rPr lang="zh-CN" altLang="en-US" sz="2400" dirty="0">
                  <a:latin typeface="Times New Roman" panose="02020603050405020304" pitchFamily="18" charset="0"/>
                  <a:ea typeface="宋体" panose="02010600030101010101" pitchFamily="2" charset="-122"/>
                </a:rPr>
                <a:t>， 得到标准和之积式。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逻辑函数的标准和之积式也可通过下面方法得到：首先写出</a:t>
              </a:r>
              <a:r>
                <a:rPr lang="zh-CN" altLang="en-US" sz="2400" dirty="0">
                  <a:solidFill>
                    <a:srgbClr val="FF0000"/>
                  </a:solidFill>
                  <a:latin typeface="Times New Roman" panose="02020603050405020304" pitchFamily="18" charset="0"/>
                  <a:ea typeface="宋体" panose="02010600030101010101" pitchFamily="2" charset="-122"/>
                </a:rPr>
                <a:t>    的标准积之和式，然后利用摩根定律求出                的标准和之积式</a:t>
              </a:r>
              <a:r>
                <a:rPr lang="zh-CN" altLang="en-US" sz="2400" dirty="0">
                  <a:latin typeface="Times New Roman" panose="02020603050405020304" pitchFamily="18" charset="0"/>
                  <a:ea typeface="宋体" panose="02010600030101010101" pitchFamily="2" charset="-122"/>
                </a:rPr>
                <a:t>。 </a:t>
              </a:r>
            </a:p>
          </p:txBody>
        </p:sp>
        <p:graphicFrame>
          <p:nvGraphicFramePr>
            <p:cNvPr id="160771" name="对象 137221"/>
            <p:cNvGraphicFramePr/>
            <p:nvPr/>
          </p:nvGraphicFramePr>
          <p:xfrm>
            <a:off x="3552" y="3408"/>
            <a:ext cx="616" cy="326"/>
          </p:xfrm>
          <a:graphic>
            <a:graphicData uri="http://schemas.openxmlformats.org/presentationml/2006/ole">
              <mc:AlternateContent xmlns:mc="http://schemas.openxmlformats.org/markup-compatibility/2006">
                <mc:Choice xmlns:v="urn:schemas-microsoft-com:vml" Requires="v">
                  <p:oleObj spid="_x0000_s24595" r:id="rId3" imgW="431800" imgH="228600" progId="Equation.3">
                    <p:embed/>
                  </p:oleObj>
                </mc:Choice>
                <mc:Fallback>
                  <p:oleObj r:id="rId3" imgW="431800" imgH="228600" progId="Equation.3">
                    <p:embed/>
                    <p:pic>
                      <p:nvPicPr>
                        <p:cNvPr id="0" name="图片 3110"/>
                        <p:cNvPicPr/>
                        <p:nvPr/>
                      </p:nvPicPr>
                      <p:blipFill>
                        <a:blip r:embed="rId4"/>
                        <a:stretch>
                          <a:fillRect/>
                        </a:stretch>
                      </p:blipFill>
                      <p:spPr>
                        <a:xfrm>
                          <a:off x="3552" y="3408"/>
                          <a:ext cx="616" cy="326"/>
                        </a:xfrm>
                        <a:prstGeom prst="rect">
                          <a:avLst/>
                        </a:prstGeom>
                        <a:noFill/>
                        <a:ln w="38100">
                          <a:noFill/>
                          <a:miter/>
                        </a:ln>
                      </p:spPr>
                    </p:pic>
                  </p:oleObj>
                </mc:Fallback>
              </mc:AlternateContent>
            </a:graphicData>
          </a:graphic>
        </p:graphicFrame>
      </p:grpSp>
      <p:grpSp>
        <p:nvGrpSpPr>
          <p:cNvPr id="160772" name="组合 137224"/>
          <p:cNvGrpSpPr>
            <a:grpSpLocks noChangeAspect="1"/>
          </p:cNvGrpSpPr>
          <p:nvPr/>
        </p:nvGrpSpPr>
        <p:grpSpPr>
          <a:xfrm>
            <a:off x="8458200" y="4938710"/>
            <a:ext cx="330200" cy="877888"/>
            <a:chOff x="5376" y="2826"/>
            <a:chExt cx="208" cy="553"/>
          </a:xfrm>
        </p:grpSpPr>
        <p:sp>
          <p:nvSpPr>
            <p:cNvPr id="160773" name="矩形 137223"/>
            <p:cNvSpPr>
              <a:spLocks noChangeAspect="1" noTextEdit="1"/>
            </p:cNvSpPr>
            <p:nvPr/>
          </p:nvSpPr>
          <p:spPr>
            <a:xfrm>
              <a:off x="5376" y="3123"/>
              <a:ext cx="208" cy="256"/>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160774" name="直接连接符 137225"/>
            <p:cNvSpPr/>
            <p:nvPr/>
          </p:nvSpPr>
          <p:spPr>
            <a:xfrm>
              <a:off x="5437" y="2845"/>
              <a:ext cx="132" cy="1"/>
            </a:xfrm>
            <a:prstGeom prst="line">
              <a:avLst/>
            </a:prstGeom>
            <a:ln w="12700" cap="flat" cmpd="sng">
              <a:solidFill>
                <a:srgbClr val="000000"/>
              </a:solidFill>
              <a:prstDash val="solid"/>
              <a:round/>
              <a:headEnd type="none" w="med" len="med"/>
              <a:tailEnd type="none" w="med" len="med"/>
            </a:ln>
          </p:spPr>
        </p:sp>
        <p:sp>
          <p:nvSpPr>
            <p:cNvPr id="160775" name="矩形 137226"/>
            <p:cNvSpPr/>
            <p:nvPr/>
          </p:nvSpPr>
          <p:spPr>
            <a:xfrm>
              <a:off x="5440" y="2826"/>
              <a:ext cx="117" cy="230"/>
            </a:xfrm>
            <a:prstGeom prst="rect">
              <a:avLst/>
            </a:prstGeom>
            <a:noFill/>
            <a:ln w="9525">
              <a:noFill/>
            </a:ln>
          </p:spPr>
          <p:txBody>
            <a:bodyPr wrap="none" lIns="0" tIns="0" rIns="0" bIns="0" anchor="t" anchorCtr="0">
              <a:spAutoFit/>
            </a:bodyPr>
            <a:lstStyle/>
            <a:p>
              <a:r>
                <a:rPr lang="en-US" altLang="zh-CN" sz="2400" i="1" dirty="0">
                  <a:solidFill>
                    <a:srgbClr val="000000"/>
                  </a:solidFill>
                  <a:latin typeface="Times New Roman" panose="02020603050405020304" pitchFamily="18" charset="0"/>
                  <a:ea typeface="宋体" panose="02010600030101010101" pitchFamily="2" charset="-122"/>
                </a:rPr>
                <a:t>F</a:t>
              </a:r>
              <a:endParaRPr lang="en-US" altLang="zh-CN" dirty="0">
                <a:latin typeface="Arial" panose="020B0604020202020204" pitchFamily="34" charset="0"/>
                <a:ea typeface="宋体" panose="02010600030101010101" pitchFamily="2" charset="-122"/>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文本框 194564"/>
          <p:cNvSpPr txBox="1"/>
          <p:nvPr/>
        </p:nvSpPr>
        <p:spPr>
          <a:xfrm>
            <a:off x="0" y="157163"/>
            <a:ext cx="9144000" cy="1698625"/>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3) </a:t>
            </a:r>
            <a:r>
              <a:rPr lang="zh-CN" altLang="en-US" sz="2400" dirty="0">
                <a:latin typeface="Times New Roman" panose="02020603050405020304" pitchFamily="18" charset="0"/>
                <a:ea typeface="宋体" panose="02010600030101010101" pitchFamily="2" charset="-122"/>
              </a:rPr>
              <a:t>标准与或表达式和标准或与表达式之间的转换</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同一函数，其标准与或表达式中最小项的编号和其标准或与表达式中最大项的</a:t>
            </a:r>
            <a:r>
              <a:rPr lang="zh-CN" altLang="en-US" sz="2400" dirty="0">
                <a:solidFill>
                  <a:srgbClr val="FF0000"/>
                </a:solidFill>
                <a:latin typeface="Times New Roman" panose="02020603050405020304" pitchFamily="18" charset="0"/>
                <a:ea typeface="宋体" panose="02010600030101010101" pitchFamily="2" charset="-122"/>
              </a:rPr>
              <a:t>编号是互补</a:t>
            </a:r>
            <a:r>
              <a:rPr lang="zh-CN" altLang="en-US" sz="2400" dirty="0">
                <a:latin typeface="Times New Roman" panose="02020603050405020304" pitchFamily="18" charset="0"/>
                <a:ea typeface="宋体" panose="02010600030101010101" pitchFamily="2" charset="-122"/>
              </a:rPr>
              <a:t>的。</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文本框 138243"/>
          <p:cNvSpPr txBox="1"/>
          <p:nvPr/>
        </p:nvSpPr>
        <p:spPr>
          <a:xfrm>
            <a:off x="152400" y="381000"/>
            <a:ext cx="8686800" cy="1187450"/>
          </a:xfrm>
          <a:prstGeom prst="rect">
            <a:avLst/>
          </a:prstGeom>
          <a:noFill/>
          <a:ln w="9525">
            <a:noFill/>
          </a:ln>
        </p:spPr>
        <p:txBody>
          <a:bodyPr anchor="t" anchorCtr="0">
            <a:spAutoFit/>
          </a:bodyPr>
          <a:lstStyle/>
          <a:p>
            <a:pPr>
              <a:lnSpc>
                <a:spcPct val="15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例：写出下表所示真值表的标准与或表达式和标准或与表达式。</a:t>
            </a:r>
            <a:endParaRPr lang="zh-CN" altLang="en-US" sz="2400">
              <a:latin typeface="Times New Roman" panose="02020603050405020304" pitchFamily="18" charset="0"/>
              <a:ea typeface="宋体" panose="02010600030101010101" pitchFamily="2" charset="-122"/>
            </a:endParaRPr>
          </a:p>
        </p:txBody>
      </p:sp>
      <p:sp>
        <p:nvSpPr>
          <p:cNvPr id="162818" name="文本框 138244"/>
          <p:cNvSpPr txBox="1"/>
          <p:nvPr/>
        </p:nvSpPr>
        <p:spPr>
          <a:xfrm>
            <a:off x="3657600" y="1219200"/>
            <a:ext cx="1179513" cy="457200"/>
          </a:xfrm>
          <a:prstGeom prst="rect">
            <a:avLst/>
          </a:prstGeom>
          <a:noFill/>
          <a:ln w="9525">
            <a:noFill/>
          </a:ln>
        </p:spPr>
        <p:txBody>
          <a:bodyPr wrap="none" anchor="t" anchorCtr="0">
            <a:spAutoFit/>
          </a:bodyPr>
          <a:lstStyle/>
          <a:p>
            <a:r>
              <a:rPr lang="en-US" altLang="zh-CN" sz="2400" b="1">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真值表</a:t>
            </a:r>
            <a:endParaRPr lang="zh-CN" altLang="en-US" sz="2400" b="1">
              <a:latin typeface="Times New Roman" panose="02020603050405020304" pitchFamily="18" charset="0"/>
              <a:ea typeface="宋体" panose="02010600030101010101" pitchFamily="2" charset="-122"/>
            </a:endParaRPr>
          </a:p>
        </p:txBody>
      </p:sp>
      <p:pic>
        <p:nvPicPr>
          <p:cNvPr id="162819" name="图片 138245" descr="Img00001"/>
          <p:cNvPicPr>
            <a:picLocks noChangeAspect="1"/>
          </p:cNvPicPr>
          <p:nvPr/>
        </p:nvPicPr>
        <p:blipFill>
          <a:blip r:embed="rId2"/>
          <a:stretch>
            <a:fillRect/>
          </a:stretch>
        </p:blipFill>
        <p:spPr>
          <a:xfrm>
            <a:off x="2971800" y="1981200"/>
            <a:ext cx="3411538" cy="4267200"/>
          </a:xfrm>
          <a:prstGeom prst="rect">
            <a:avLst/>
          </a:prstGeom>
          <a:noFill/>
          <a:ln w="9525">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文本框 139267"/>
          <p:cNvSpPr txBox="1"/>
          <p:nvPr/>
        </p:nvSpPr>
        <p:spPr>
          <a:xfrm>
            <a:off x="152400" y="533400"/>
            <a:ext cx="8839200" cy="1370013"/>
          </a:xfrm>
          <a:prstGeom prst="rect">
            <a:avLst/>
          </a:prstGeom>
          <a:noFill/>
          <a:ln w="9525">
            <a:noFill/>
          </a:ln>
        </p:spPr>
        <p:txBody>
          <a:bodyPr anchor="t" anchorCtr="0">
            <a:spAutoFit/>
          </a:bodyPr>
          <a:lstStyle/>
          <a:p>
            <a:pPr>
              <a:lnSpc>
                <a:spcPct val="15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 ：</a:t>
            </a:r>
          </a:p>
          <a:p>
            <a:pPr>
              <a:lnSpc>
                <a:spcPct val="150000"/>
              </a:lnSpc>
              <a:spcBef>
                <a:spcPct val="50000"/>
              </a:spcBef>
            </a:pPr>
            <a:r>
              <a:rPr lang="zh-CN" altLang="en-US" sz="2400" dirty="0">
                <a:latin typeface="Times New Roman" panose="02020603050405020304" pitchFamily="18" charset="0"/>
                <a:ea typeface="宋体" panose="02010600030101010101" pitchFamily="2" charset="-122"/>
              </a:rPr>
              <a:t>其标准与或表达式为</a:t>
            </a:r>
            <a:endParaRPr lang="zh-CN" altLang="en-US" sz="2400">
              <a:latin typeface="Times New Roman" panose="02020603050405020304" pitchFamily="18" charset="0"/>
              <a:ea typeface="宋体" panose="02010600030101010101" pitchFamily="2" charset="-122"/>
            </a:endParaRPr>
          </a:p>
        </p:txBody>
      </p:sp>
      <p:graphicFrame>
        <p:nvGraphicFramePr>
          <p:cNvPr id="163842" name="对象 139268"/>
          <p:cNvGraphicFramePr/>
          <p:nvPr/>
        </p:nvGraphicFramePr>
        <p:xfrm>
          <a:off x="1752600" y="1905000"/>
          <a:ext cx="6146800" cy="1198563"/>
        </p:xfrm>
        <a:graphic>
          <a:graphicData uri="http://schemas.openxmlformats.org/presentationml/2006/ole">
            <mc:AlternateContent xmlns:mc="http://schemas.openxmlformats.org/markup-compatibility/2006">
              <mc:Choice xmlns:v="urn:schemas-microsoft-com:vml" Requires="v">
                <p:oleObj spid="_x0000_s25629" r:id="rId3" imgW="2995930" imgH="584200" progId="Equation.3">
                  <p:embed/>
                </p:oleObj>
              </mc:Choice>
              <mc:Fallback>
                <p:oleObj r:id="rId3" imgW="2995930" imgH="584200" progId="Equation.3">
                  <p:embed/>
                  <p:pic>
                    <p:nvPicPr>
                      <p:cNvPr id="0" name="图片 3111"/>
                      <p:cNvPicPr/>
                      <p:nvPr/>
                    </p:nvPicPr>
                    <p:blipFill>
                      <a:blip r:embed="rId4"/>
                      <a:stretch>
                        <a:fillRect/>
                      </a:stretch>
                    </p:blipFill>
                    <p:spPr>
                      <a:xfrm>
                        <a:off x="1752600" y="1905000"/>
                        <a:ext cx="6146800" cy="1198563"/>
                      </a:xfrm>
                      <a:prstGeom prst="rect">
                        <a:avLst/>
                      </a:prstGeom>
                      <a:noFill/>
                      <a:ln w="38100">
                        <a:noFill/>
                        <a:miter/>
                      </a:ln>
                    </p:spPr>
                  </p:pic>
                </p:oleObj>
              </mc:Fallback>
            </mc:AlternateContent>
          </a:graphicData>
        </a:graphic>
      </p:graphicFrame>
      <p:sp>
        <p:nvSpPr>
          <p:cNvPr id="163843" name="文本框 139269"/>
          <p:cNvSpPr txBox="1"/>
          <p:nvPr/>
        </p:nvSpPr>
        <p:spPr>
          <a:xfrm>
            <a:off x="152400" y="3429000"/>
            <a:ext cx="29273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其标准或与表达式为</a:t>
            </a:r>
            <a:endParaRPr lang="zh-CN" altLang="en-US" sz="2400">
              <a:latin typeface="Times New Roman" panose="02020603050405020304" pitchFamily="18" charset="0"/>
              <a:ea typeface="宋体" panose="02010600030101010101" pitchFamily="2" charset="-122"/>
            </a:endParaRPr>
          </a:p>
        </p:txBody>
      </p:sp>
      <p:graphicFrame>
        <p:nvGraphicFramePr>
          <p:cNvPr id="163844" name="对象 139270"/>
          <p:cNvGraphicFramePr/>
          <p:nvPr/>
        </p:nvGraphicFramePr>
        <p:xfrm>
          <a:off x="1600200" y="4419600"/>
          <a:ext cx="5943600" cy="1844675"/>
        </p:xfrm>
        <a:graphic>
          <a:graphicData uri="http://schemas.openxmlformats.org/presentationml/2006/ole">
            <mc:AlternateContent xmlns:mc="http://schemas.openxmlformats.org/markup-compatibility/2006">
              <mc:Choice xmlns:v="urn:schemas-microsoft-com:vml" Requires="v">
                <p:oleObj spid="_x0000_s25630" r:id="rId5" imgW="2946400" imgH="914400" progId="Equation.3">
                  <p:embed/>
                </p:oleObj>
              </mc:Choice>
              <mc:Fallback>
                <p:oleObj r:id="rId5" imgW="2946400" imgH="914400" progId="Equation.3">
                  <p:embed/>
                  <p:pic>
                    <p:nvPicPr>
                      <p:cNvPr id="0" name="图片 3109"/>
                      <p:cNvPicPr/>
                      <p:nvPr/>
                    </p:nvPicPr>
                    <p:blipFill>
                      <a:blip r:embed="rId6"/>
                      <a:stretch>
                        <a:fillRect/>
                      </a:stretch>
                    </p:blipFill>
                    <p:spPr>
                      <a:xfrm>
                        <a:off x="1600200" y="4419600"/>
                        <a:ext cx="5943600" cy="1844675"/>
                      </a:xfrm>
                      <a:prstGeom prst="rect">
                        <a:avLst/>
                      </a:prstGeom>
                      <a:noFill/>
                      <a:ln w="38100">
                        <a:noFill/>
                        <a:miter/>
                      </a:ln>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5" name="组合 140291"/>
          <p:cNvGrpSpPr/>
          <p:nvPr/>
        </p:nvGrpSpPr>
        <p:grpSpPr>
          <a:xfrm>
            <a:off x="304800" y="457200"/>
            <a:ext cx="8763000" cy="1041400"/>
            <a:chOff x="96" y="336"/>
            <a:chExt cx="5520" cy="656"/>
          </a:xfrm>
        </p:grpSpPr>
        <p:sp>
          <p:nvSpPr>
            <p:cNvPr id="164866" name="文本框 140292"/>
            <p:cNvSpPr txBox="1"/>
            <p:nvPr/>
          </p:nvSpPr>
          <p:spPr>
            <a:xfrm>
              <a:off x="96" y="336"/>
              <a:ext cx="5520" cy="656"/>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如果首先写出      的标准积之和（与或）式，然后利用摩根定律，也可得到标准和之积（或与）式为</a:t>
              </a:r>
              <a:endParaRPr lang="zh-CN" altLang="en-US" sz="2400">
                <a:latin typeface="Times New Roman" panose="02020603050405020304" pitchFamily="18" charset="0"/>
                <a:ea typeface="宋体" panose="02010600030101010101" pitchFamily="2" charset="-122"/>
              </a:endParaRPr>
            </a:p>
          </p:txBody>
        </p:sp>
        <p:graphicFrame>
          <p:nvGraphicFramePr>
            <p:cNvPr id="164867" name="对象 140293"/>
            <p:cNvGraphicFramePr/>
            <p:nvPr/>
          </p:nvGraphicFramePr>
          <p:xfrm>
            <a:off x="1728" y="384"/>
            <a:ext cx="260" cy="300"/>
          </p:xfrm>
          <a:graphic>
            <a:graphicData uri="http://schemas.openxmlformats.org/presentationml/2006/ole">
              <mc:AlternateContent xmlns:mc="http://schemas.openxmlformats.org/markup-compatibility/2006">
                <mc:Choice xmlns:v="urn:schemas-microsoft-com:vml" Requires="v">
                  <p:oleObj spid="_x0000_s26657" r:id="rId3" imgW="165100" imgH="190500" progId="Equation.3">
                    <p:embed/>
                  </p:oleObj>
                </mc:Choice>
                <mc:Fallback>
                  <p:oleObj r:id="rId3" imgW="165100" imgH="190500" progId="Equation.3">
                    <p:embed/>
                    <p:pic>
                      <p:nvPicPr>
                        <p:cNvPr id="0" name="图片 3114"/>
                        <p:cNvPicPr/>
                        <p:nvPr/>
                      </p:nvPicPr>
                      <p:blipFill>
                        <a:blip r:embed="rId4"/>
                        <a:stretch>
                          <a:fillRect/>
                        </a:stretch>
                      </p:blipFill>
                      <p:spPr>
                        <a:xfrm>
                          <a:off x="1728" y="384"/>
                          <a:ext cx="260" cy="300"/>
                        </a:xfrm>
                        <a:prstGeom prst="rect">
                          <a:avLst/>
                        </a:prstGeom>
                        <a:noFill/>
                        <a:ln w="38100">
                          <a:noFill/>
                          <a:miter/>
                        </a:ln>
                      </p:spPr>
                    </p:pic>
                  </p:oleObj>
                </mc:Fallback>
              </mc:AlternateContent>
            </a:graphicData>
          </a:graphic>
        </p:graphicFrame>
      </p:grpSp>
      <p:graphicFrame>
        <p:nvGraphicFramePr>
          <p:cNvPr id="164868" name="对象 140294"/>
          <p:cNvGraphicFramePr/>
          <p:nvPr/>
        </p:nvGraphicFramePr>
        <p:xfrm>
          <a:off x="838200" y="1676400"/>
          <a:ext cx="8077200" cy="2967038"/>
        </p:xfrm>
        <a:graphic>
          <a:graphicData uri="http://schemas.openxmlformats.org/presentationml/2006/ole">
            <mc:AlternateContent xmlns:mc="http://schemas.openxmlformats.org/markup-compatibility/2006">
              <mc:Choice xmlns:v="urn:schemas-microsoft-com:vml" Requires="v">
                <p:oleObj spid="_x0000_s26658" name="Equation" r:id="rId5" imgW="4356100" imgH="1600200" progId="Equation.DSMT4">
                  <p:embed/>
                </p:oleObj>
              </mc:Choice>
              <mc:Fallback>
                <p:oleObj name="Equation" r:id="rId5" imgW="4356100" imgH="1600200" progId="Equation.DSMT4">
                  <p:embed/>
                  <p:pic>
                    <p:nvPicPr>
                      <p:cNvPr id="0" name="图片 3112"/>
                      <p:cNvPicPr/>
                      <p:nvPr/>
                    </p:nvPicPr>
                    <p:blipFill>
                      <a:blip r:embed="rId6"/>
                      <a:stretch>
                        <a:fillRect/>
                      </a:stretch>
                    </p:blipFill>
                    <p:spPr>
                      <a:xfrm>
                        <a:off x="838200" y="1676400"/>
                        <a:ext cx="8077200" cy="2967038"/>
                      </a:xfrm>
                      <a:prstGeom prst="rect">
                        <a:avLst/>
                      </a:prstGeom>
                      <a:noFill/>
                      <a:ln w="38100">
                        <a:noFill/>
                        <a:miter/>
                      </a:ln>
                    </p:spPr>
                  </p:pic>
                </p:oleObj>
              </mc:Fallback>
            </mc:AlternateContent>
          </a:graphicData>
        </a:graphic>
      </p:graphicFrame>
      <p:sp>
        <p:nvSpPr>
          <p:cNvPr id="164869" name="文本框 140295"/>
          <p:cNvSpPr txBox="1"/>
          <p:nvPr/>
        </p:nvSpPr>
        <p:spPr>
          <a:xfrm>
            <a:off x="304800" y="4572000"/>
            <a:ext cx="8839200" cy="1990725"/>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当只需写出简记形式的标准积之和式和标准和之积式时，分别将</a:t>
            </a:r>
            <a:r>
              <a:rPr lang="en-US" altLang="zh-CN" sz="2400" dirty="0">
                <a:latin typeface="Times New Roman" panose="02020603050405020304" pitchFamily="18" charset="0"/>
                <a:ea typeface="宋体" panose="02010600030101010101" pitchFamily="2" charset="-122"/>
              </a:rPr>
              <a:t>F = 1 </a:t>
            </a:r>
            <a:r>
              <a:rPr lang="zh-CN" altLang="en-US" sz="2400" dirty="0">
                <a:latin typeface="Times New Roman" panose="02020603050405020304" pitchFamily="18" charset="0"/>
                <a:ea typeface="宋体" panose="02010600030101010101" pitchFamily="2" charset="-122"/>
              </a:rPr>
              <a:t>和</a:t>
            </a:r>
            <a:r>
              <a:rPr lang="en-US" altLang="zh-CN" sz="2400" dirty="0">
                <a:latin typeface="Times New Roman" panose="02020603050405020304" pitchFamily="18" charset="0"/>
                <a:ea typeface="宋体" panose="02010600030101010101" pitchFamily="2" charset="-122"/>
              </a:rPr>
              <a:t>F = 0</a:t>
            </a:r>
            <a:r>
              <a:rPr lang="zh-CN" altLang="en-US" sz="2400" dirty="0">
                <a:latin typeface="Times New Roman" panose="02020603050405020304" pitchFamily="18" charset="0"/>
                <a:ea typeface="宋体" panose="02010600030101010101" pitchFamily="2" charset="-122"/>
              </a:rPr>
              <a:t>的各行中自变量取值化为十进制数，就可分别得到标准积之和式中各最小项的序号和标准和之积式中各最大项的序号。 </a:t>
            </a:r>
            <a:r>
              <a:rPr lang="zh-CN" altLang="en-US" sz="2400" dirty="0">
                <a:solidFill>
                  <a:srgbClr val="FF0000"/>
                </a:solidFill>
                <a:latin typeface="Times New Roman" panose="02020603050405020304" pitchFamily="18" charset="0"/>
                <a:ea typeface="宋体" panose="02010600030101010101" pitchFamily="2" charset="-122"/>
              </a:rPr>
              <a:t>实际上， 序号也是真值表从</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开始编号的行号。</a:t>
            </a:r>
          </a:p>
        </p:txBody>
      </p:sp>
      <p:pic>
        <p:nvPicPr>
          <p:cNvPr id="2" name="图片 1"/>
          <p:cNvPicPr>
            <a:picLocks noChangeAspect="1"/>
          </p:cNvPicPr>
          <p:nvPr/>
        </p:nvPicPr>
        <p:blipFill>
          <a:blip r:embed="rId7"/>
          <a:stretch>
            <a:fillRect/>
          </a:stretch>
        </p:blipFill>
        <p:spPr>
          <a:xfrm>
            <a:off x="4651466" y="3581396"/>
            <a:ext cx="285750" cy="114300"/>
          </a:xfrm>
          <a:prstGeom prst="rect">
            <a:avLst/>
          </a:prstGeom>
        </p:spPr>
      </p:pic>
      <p:pic>
        <p:nvPicPr>
          <p:cNvPr id="3" name="图片 2"/>
          <p:cNvPicPr>
            <a:picLocks noChangeAspect="1"/>
          </p:cNvPicPr>
          <p:nvPr/>
        </p:nvPicPr>
        <p:blipFill>
          <a:blip r:embed="rId7"/>
          <a:stretch>
            <a:fillRect/>
          </a:stretch>
        </p:blipFill>
        <p:spPr>
          <a:xfrm>
            <a:off x="5479325" y="3595819"/>
            <a:ext cx="285750" cy="85453"/>
          </a:xfrm>
          <a:prstGeom prst="rect">
            <a:avLst/>
          </a:prstGeom>
        </p:spPr>
      </p:pic>
      <p:pic>
        <p:nvPicPr>
          <p:cNvPr id="4" name="图片 3"/>
          <p:cNvPicPr>
            <a:picLocks noChangeAspect="1"/>
          </p:cNvPicPr>
          <p:nvPr/>
        </p:nvPicPr>
        <p:blipFill>
          <a:blip r:embed="rId7"/>
          <a:stretch>
            <a:fillRect/>
          </a:stretch>
        </p:blipFill>
        <p:spPr>
          <a:xfrm>
            <a:off x="6783433" y="3566972"/>
            <a:ext cx="285750" cy="114300"/>
          </a:xfrm>
          <a:prstGeom prst="rect">
            <a:avLst/>
          </a:prstGeom>
        </p:spPr>
      </p:pic>
      <p:pic>
        <p:nvPicPr>
          <p:cNvPr id="5" name="图片 4"/>
          <p:cNvPicPr>
            <a:picLocks noChangeAspect="1"/>
          </p:cNvPicPr>
          <p:nvPr/>
        </p:nvPicPr>
        <p:blipFill>
          <a:blip r:embed="rId7"/>
          <a:stretch>
            <a:fillRect/>
          </a:stretch>
        </p:blipFill>
        <p:spPr>
          <a:xfrm>
            <a:off x="7238930" y="3566972"/>
            <a:ext cx="285750" cy="114300"/>
          </a:xfrm>
          <a:prstGeom prst="rect">
            <a:avLst/>
          </a:prstGeom>
        </p:spPr>
      </p:pic>
      <p:pic>
        <p:nvPicPr>
          <p:cNvPr id="13" name="图片 12"/>
          <p:cNvPicPr>
            <a:picLocks noChangeAspect="1"/>
          </p:cNvPicPr>
          <p:nvPr/>
        </p:nvPicPr>
        <p:blipFill>
          <a:blip r:embed="rId7"/>
          <a:stretch>
            <a:fillRect/>
          </a:stretch>
        </p:blipFill>
        <p:spPr>
          <a:xfrm>
            <a:off x="7694427" y="3566972"/>
            <a:ext cx="285750" cy="114300"/>
          </a:xfrm>
          <a:prstGeom prst="rect">
            <a:avLst/>
          </a:prstGeom>
        </p:spPr>
      </p:pic>
      <p:pic>
        <p:nvPicPr>
          <p:cNvPr id="8" name="图片 7"/>
          <p:cNvPicPr>
            <a:picLocks noChangeAspect="1"/>
          </p:cNvPicPr>
          <p:nvPr/>
        </p:nvPicPr>
        <p:blipFill>
          <a:blip r:embed="rId8"/>
          <a:stretch>
            <a:fillRect/>
          </a:stretch>
        </p:blipFill>
        <p:spPr>
          <a:xfrm>
            <a:off x="2286061" y="4027487"/>
            <a:ext cx="2057345" cy="685781"/>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文本框 195587"/>
          <p:cNvSpPr txBox="1"/>
          <p:nvPr/>
        </p:nvSpPr>
        <p:spPr>
          <a:xfrm>
            <a:off x="0" y="157163"/>
            <a:ext cx="9144000" cy="4510087"/>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4) </a:t>
            </a:r>
            <a:r>
              <a:rPr lang="zh-CN" altLang="en-US" sz="2400" dirty="0">
                <a:latin typeface="Times New Roman" panose="02020603050405020304" pitchFamily="18" charset="0"/>
                <a:ea typeface="宋体" panose="02010600030101010101" pitchFamily="2" charset="-122"/>
              </a:rPr>
              <a:t>表达式与标准表达式之间的转换</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与或表达式</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标准与或表达式</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与项中缺少的项</a:t>
            </a:r>
            <a:endParaRPr lang="zh-CN" altLang="en-US" sz="2400">
              <a:latin typeface="Times New Roman" panose="02020603050405020304" pitchFamily="18" charset="0"/>
              <a:ea typeface="宋体" panose="02010600030101010101" pitchFamily="2" charset="-122"/>
            </a:endParaRP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例</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19</a:t>
            </a:r>
          </a:p>
          <a:p>
            <a:pPr>
              <a:lnSpc>
                <a:spcPct val="130000"/>
              </a:lnSpc>
              <a:spcBef>
                <a:spcPct val="50000"/>
              </a:spcBef>
            </a:pP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或与表达式</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标准或与表达式</a:t>
            </a:r>
          </a:p>
          <a:p>
            <a:pPr>
              <a:lnSpc>
                <a:spcPct val="130000"/>
              </a:lnSpc>
              <a:spcBef>
                <a:spcPct val="50000"/>
              </a:spcBef>
            </a:pP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或项中缺少的项</a:t>
            </a:r>
            <a:endParaRPr lang="zh-CN" altLang="en-US" sz="2400">
              <a:latin typeface="Times New Roman" panose="02020603050405020304" pitchFamily="18" charset="0"/>
              <a:ea typeface="宋体" panose="02010600030101010101" pitchFamily="2" charset="-122"/>
            </a:endParaRPr>
          </a:p>
          <a:p>
            <a:pPr>
              <a:lnSpc>
                <a:spcPct val="130000"/>
              </a:lnSpc>
              <a:spcBef>
                <a:spcPct val="50000"/>
              </a:spcBef>
            </a:pP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21</a:t>
            </a:r>
          </a:p>
        </p:txBody>
      </p:sp>
      <p:graphicFrame>
        <p:nvGraphicFramePr>
          <p:cNvPr id="165890" name="对象 195588"/>
          <p:cNvGraphicFramePr/>
          <p:nvPr/>
        </p:nvGraphicFramePr>
        <p:xfrm>
          <a:off x="4876800" y="1600200"/>
          <a:ext cx="1219200" cy="423863"/>
        </p:xfrm>
        <a:graphic>
          <a:graphicData uri="http://schemas.openxmlformats.org/presentationml/2006/ole">
            <mc:AlternateContent xmlns:mc="http://schemas.openxmlformats.org/markup-compatibility/2006">
              <mc:Choice xmlns:v="urn:schemas-microsoft-com:vml" Requires="v">
                <p:oleObj spid="_x0000_s27677" r:id="rId3" imgW="583565" imgH="203200" progId="Equation.3">
                  <p:embed/>
                </p:oleObj>
              </mc:Choice>
              <mc:Fallback>
                <p:oleObj r:id="rId3" imgW="583565" imgH="203200" progId="Equation.3">
                  <p:embed/>
                  <p:pic>
                    <p:nvPicPr>
                      <p:cNvPr id="0" name="图片 3115"/>
                      <p:cNvPicPr/>
                      <p:nvPr/>
                    </p:nvPicPr>
                    <p:blipFill>
                      <a:blip r:embed="rId4"/>
                      <a:stretch>
                        <a:fillRect/>
                      </a:stretch>
                    </p:blipFill>
                    <p:spPr>
                      <a:xfrm>
                        <a:off x="4876800" y="1600200"/>
                        <a:ext cx="1219200" cy="423863"/>
                      </a:xfrm>
                      <a:prstGeom prst="rect">
                        <a:avLst/>
                      </a:prstGeom>
                      <a:noFill/>
                      <a:ln w="38100">
                        <a:noFill/>
                        <a:miter/>
                      </a:ln>
                    </p:spPr>
                  </p:pic>
                </p:oleObj>
              </mc:Fallback>
            </mc:AlternateContent>
          </a:graphicData>
        </a:graphic>
      </p:graphicFrame>
      <p:graphicFrame>
        <p:nvGraphicFramePr>
          <p:cNvPr id="165891" name="对象 195589"/>
          <p:cNvGraphicFramePr/>
          <p:nvPr/>
        </p:nvGraphicFramePr>
        <p:xfrm>
          <a:off x="4800600" y="3429000"/>
          <a:ext cx="1600200" cy="533400"/>
        </p:xfrm>
        <a:graphic>
          <a:graphicData uri="http://schemas.openxmlformats.org/presentationml/2006/ole">
            <mc:AlternateContent xmlns:mc="http://schemas.openxmlformats.org/markup-compatibility/2006">
              <mc:Choice xmlns:v="urn:schemas-microsoft-com:vml" Requires="v">
                <p:oleObj spid="_x0000_s27678" r:id="rId5" imgW="481965" imgH="215900" progId="Equation.3">
                  <p:embed/>
                </p:oleObj>
              </mc:Choice>
              <mc:Fallback>
                <p:oleObj r:id="rId5" imgW="481965" imgH="215900" progId="Equation.3">
                  <p:embed/>
                  <p:pic>
                    <p:nvPicPr>
                      <p:cNvPr id="0" name="图片 3113"/>
                      <p:cNvPicPr/>
                      <p:nvPr/>
                    </p:nvPicPr>
                    <p:blipFill>
                      <a:blip r:embed="rId6"/>
                      <a:stretch>
                        <a:fillRect/>
                      </a:stretch>
                    </p:blipFill>
                    <p:spPr>
                      <a:xfrm>
                        <a:off x="4800600" y="3429000"/>
                        <a:ext cx="1600200" cy="533400"/>
                      </a:xfrm>
                      <a:prstGeom prst="rect">
                        <a:avLst/>
                      </a:prstGeom>
                      <a:noFill/>
                      <a:ln w="38100">
                        <a:noFill/>
                        <a:miter/>
                      </a:ln>
                    </p:spPr>
                  </p:pic>
                </p:oleObj>
              </mc:Fallback>
            </mc:AlternateContent>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3" name="对象 195588"/>
          <p:cNvGraphicFramePr/>
          <p:nvPr/>
        </p:nvGraphicFramePr>
        <p:xfrm>
          <a:off x="4876800" y="1600200"/>
          <a:ext cx="1219200" cy="423863"/>
        </p:xfrm>
        <a:graphic>
          <a:graphicData uri="http://schemas.openxmlformats.org/presentationml/2006/ole">
            <mc:AlternateContent xmlns:mc="http://schemas.openxmlformats.org/markup-compatibility/2006">
              <mc:Choice xmlns:v="urn:schemas-microsoft-com:vml" Requires="v">
                <p:oleObj spid="_x0000_s28689" r:id="rId3" imgW="583565" imgH="203200" progId="Equation.3">
                  <p:embed/>
                </p:oleObj>
              </mc:Choice>
              <mc:Fallback>
                <p:oleObj r:id="rId3" imgW="583565" imgH="203200" progId="Equation.3">
                  <p:embed/>
                  <p:pic>
                    <p:nvPicPr>
                      <p:cNvPr id="0" name="图片 3075"/>
                      <p:cNvPicPr/>
                      <p:nvPr/>
                    </p:nvPicPr>
                    <p:blipFill>
                      <a:blip r:embed="rId4"/>
                      <a:stretch>
                        <a:fillRect/>
                      </a:stretch>
                    </p:blipFill>
                    <p:spPr>
                      <a:xfrm>
                        <a:off x="4876800" y="1600200"/>
                        <a:ext cx="1219200" cy="423863"/>
                      </a:xfrm>
                      <a:prstGeom prst="rect">
                        <a:avLst/>
                      </a:prstGeom>
                      <a:noFill/>
                      <a:ln w="38100">
                        <a:noFill/>
                        <a:miter/>
                      </a:ln>
                    </p:spPr>
                  </p:pic>
                </p:oleObj>
              </mc:Fallback>
            </mc:AlternateContent>
          </a:graphicData>
        </a:graphic>
      </p:graphicFrame>
      <p:pic>
        <p:nvPicPr>
          <p:cNvPr id="166914" name="图片 2"/>
          <p:cNvPicPr>
            <a:picLocks noChangeAspect="1"/>
          </p:cNvPicPr>
          <p:nvPr/>
        </p:nvPicPr>
        <p:blipFill>
          <a:blip r:embed="rId5"/>
          <a:stretch>
            <a:fillRect/>
          </a:stretch>
        </p:blipFill>
        <p:spPr>
          <a:xfrm>
            <a:off x="681038" y="3733800"/>
            <a:ext cx="7408862" cy="2906713"/>
          </a:xfrm>
          <a:prstGeom prst="rect">
            <a:avLst/>
          </a:prstGeom>
          <a:noFill/>
          <a:ln w="9525">
            <a:noFill/>
          </a:ln>
        </p:spPr>
      </p:pic>
      <p:pic>
        <p:nvPicPr>
          <p:cNvPr id="166915" name="图片 3"/>
          <p:cNvPicPr>
            <a:picLocks noChangeAspect="1"/>
          </p:cNvPicPr>
          <p:nvPr/>
        </p:nvPicPr>
        <p:blipFill>
          <a:blip r:embed="rId6"/>
          <a:stretch>
            <a:fillRect/>
          </a:stretch>
        </p:blipFill>
        <p:spPr>
          <a:xfrm>
            <a:off x="1119188" y="287338"/>
            <a:ext cx="6421437" cy="3414712"/>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文本框 141315"/>
          <p:cNvSpPr txBox="1"/>
          <p:nvPr/>
        </p:nvSpPr>
        <p:spPr>
          <a:xfrm>
            <a:off x="1752600" y="457200"/>
            <a:ext cx="3536950" cy="749300"/>
          </a:xfrm>
          <a:prstGeom prst="rect">
            <a:avLst/>
          </a:prstGeom>
          <a:noFill/>
          <a:ln w="9525">
            <a:noFill/>
          </a:ln>
        </p:spPr>
        <p:txBody>
          <a:bodyPr wrap="none" anchor="t" anchorCtr="0">
            <a:spAutoFit/>
          </a:bodyPr>
          <a:lstStyle/>
          <a:p>
            <a:pPr algn="ctr">
              <a:lnSpc>
                <a:spcPct val="180000"/>
              </a:lnSpc>
            </a:pPr>
            <a:r>
              <a:rPr lang="zh-CN" altLang="en-US" sz="2400" dirty="0">
                <a:latin typeface="Times New Roman" panose="02020603050405020304" pitchFamily="18" charset="0"/>
                <a:ea typeface="宋体" panose="02010600030101010101" pitchFamily="2" charset="-122"/>
              </a:rPr>
              <a:t>三。从真值表到卡诺图</a:t>
            </a:r>
            <a:endParaRPr lang="zh-CN" altLang="en-US" sz="2400">
              <a:latin typeface="Times New Roman" panose="02020603050405020304" pitchFamily="18" charset="0"/>
              <a:ea typeface="宋体" panose="02010600030101010101" pitchFamily="2" charset="-122"/>
            </a:endParaRPr>
          </a:p>
        </p:txBody>
      </p:sp>
      <p:sp>
        <p:nvSpPr>
          <p:cNvPr id="167938" name="文本框 141319"/>
          <p:cNvSpPr txBox="1"/>
          <p:nvPr/>
        </p:nvSpPr>
        <p:spPr>
          <a:xfrm>
            <a:off x="990600" y="1527175"/>
            <a:ext cx="7467600" cy="1200329"/>
          </a:xfrm>
          <a:prstGeom prst="rect">
            <a:avLst/>
          </a:prstGeom>
          <a:noFill/>
          <a:ln w="9525">
            <a:noFill/>
          </a:ln>
        </p:spPr>
        <p:txBody>
          <a:bodyPr anchor="t" anchorCtr="0">
            <a:spAutoFit/>
          </a:bodyPr>
          <a:lstStyle/>
          <a:p>
            <a:r>
              <a:rPr lang="zh-CN" altLang="en-US" sz="2400" dirty="0">
                <a:latin typeface="Arial" panose="020B0604020202020204" pitchFamily="34" charset="0"/>
                <a:ea typeface="宋体" panose="02010600030101010101" pitchFamily="2" charset="-122"/>
              </a:rPr>
              <a:t>在</a:t>
            </a:r>
            <a:r>
              <a:rPr lang="zh-CN" altLang="en-US" sz="2400" dirty="0">
                <a:solidFill>
                  <a:srgbClr val="FF0000"/>
                </a:solidFill>
                <a:latin typeface="Arial" panose="020B0604020202020204" pitchFamily="34" charset="0"/>
                <a:ea typeface="宋体" panose="02010600030101010101" pitchFamily="2" charset="-122"/>
              </a:rPr>
              <a:t>真值表中找到函数值为</a:t>
            </a:r>
            <a:r>
              <a:rPr lang="en-US" altLang="zh-CN" sz="2400" dirty="0">
                <a:solidFill>
                  <a:srgbClr val="FF0000"/>
                </a:solidFill>
                <a:latin typeface="Arial" panose="020B0604020202020204" pitchFamily="34" charset="0"/>
                <a:ea typeface="宋体" panose="02010600030101010101" pitchFamily="2" charset="-122"/>
              </a:rPr>
              <a:t>1</a:t>
            </a:r>
            <a:r>
              <a:rPr lang="zh-CN" altLang="en-US" sz="2400" dirty="0">
                <a:solidFill>
                  <a:srgbClr val="FF0000"/>
                </a:solidFill>
                <a:latin typeface="Arial" panose="020B0604020202020204" pitchFamily="34" charset="0"/>
                <a:ea typeface="宋体" panose="02010600030101010101" pitchFamily="2" charset="-122"/>
              </a:rPr>
              <a:t>的变量组合</a:t>
            </a:r>
            <a:r>
              <a:rPr lang="zh-CN" altLang="en-US" sz="2400" dirty="0">
                <a:latin typeface="Arial" panose="020B0604020202020204" pitchFamily="34" charset="0"/>
                <a:ea typeface="宋体" panose="02010600030101010101" pitchFamily="2" charset="-122"/>
              </a:rPr>
              <a:t>，确定其大小标号，并在卡诺图中</a:t>
            </a:r>
            <a:r>
              <a:rPr lang="zh-CN" altLang="en-US" sz="2400" dirty="0">
                <a:solidFill>
                  <a:srgbClr val="FF0000"/>
                </a:solidFill>
                <a:latin typeface="Arial" panose="020B0604020202020204" pitchFamily="34" charset="0"/>
                <a:ea typeface="宋体" panose="02010600030101010101" pitchFamily="2" charset="-122"/>
              </a:rPr>
              <a:t>具有相应编号的方格中标上</a:t>
            </a:r>
            <a:r>
              <a:rPr lang="en-US" altLang="zh-CN" sz="2400" dirty="0">
                <a:solidFill>
                  <a:srgbClr val="FF0000"/>
                </a:solidFill>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，即可得到该函数的卡诺图。</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图片 142340" descr="Img00002"/>
          <p:cNvPicPr>
            <a:picLocks noChangeAspect="1"/>
          </p:cNvPicPr>
          <p:nvPr/>
        </p:nvPicPr>
        <p:blipFill>
          <a:blip r:embed="rId3"/>
          <a:stretch>
            <a:fillRect/>
          </a:stretch>
        </p:blipFill>
        <p:spPr>
          <a:xfrm>
            <a:off x="990600" y="1905000"/>
            <a:ext cx="4129088" cy="4876800"/>
          </a:xfrm>
          <a:prstGeom prst="rect">
            <a:avLst/>
          </a:prstGeom>
          <a:noFill/>
          <a:ln w="9525">
            <a:noFill/>
          </a:ln>
        </p:spPr>
      </p:pic>
      <p:sp>
        <p:nvSpPr>
          <p:cNvPr id="168962" name="文本框 142341"/>
          <p:cNvSpPr txBox="1"/>
          <p:nvPr/>
        </p:nvSpPr>
        <p:spPr>
          <a:xfrm>
            <a:off x="6858000" y="4097338"/>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168963" name="对象 142342"/>
          <p:cNvGraphicFramePr/>
          <p:nvPr/>
        </p:nvGraphicFramePr>
        <p:xfrm>
          <a:off x="5381625" y="2209800"/>
          <a:ext cx="3381375" cy="1868488"/>
        </p:xfrm>
        <a:graphic>
          <a:graphicData uri="http://schemas.openxmlformats.org/presentationml/2006/ole">
            <mc:AlternateContent xmlns:mc="http://schemas.openxmlformats.org/markup-compatibility/2006">
              <mc:Choice xmlns:v="urn:schemas-microsoft-com:vml" Requires="v">
                <p:oleObj spid="_x0000_s29713" r:id="rId4" imgW="1851660" imgH="1027430" progId="Visio.Drawing.11">
                  <p:embed/>
                </p:oleObj>
              </mc:Choice>
              <mc:Fallback>
                <p:oleObj r:id="rId4" imgW="1851660" imgH="1027430" progId="Visio.Drawing.11">
                  <p:embed/>
                  <p:pic>
                    <p:nvPicPr>
                      <p:cNvPr id="0" name="图片 3128"/>
                      <p:cNvPicPr/>
                      <p:nvPr/>
                    </p:nvPicPr>
                    <p:blipFill>
                      <a:blip r:embed="rId5"/>
                      <a:stretch>
                        <a:fillRect/>
                      </a:stretch>
                    </p:blipFill>
                    <p:spPr>
                      <a:xfrm>
                        <a:off x="5381625" y="2209800"/>
                        <a:ext cx="3381375" cy="1868488"/>
                      </a:xfrm>
                      <a:prstGeom prst="rect">
                        <a:avLst/>
                      </a:prstGeom>
                      <a:noFill/>
                      <a:ln w="38100">
                        <a:noFill/>
                        <a:miter/>
                      </a:ln>
                    </p:spPr>
                  </p:pic>
                </p:oleObj>
              </mc:Fallback>
            </mc:AlternateContent>
          </a:graphicData>
        </a:graphic>
      </p:graphicFrame>
      <p:sp>
        <p:nvSpPr>
          <p:cNvPr id="168964" name="文本框 142343"/>
          <p:cNvSpPr txBox="1"/>
          <p:nvPr/>
        </p:nvSpPr>
        <p:spPr>
          <a:xfrm>
            <a:off x="0" y="0"/>
            <a:ext cx="8839200" cy="1782763"/>
          </a:xfrm>
          <a:prstGeom prst="rect">
            <a:avLst/>
          </a:prstGeom>
          <a:noFill/>
          <a:ln w="9525">
            <a:noFill/>
          </a:ln>
        </p:spPr>
        <p:txBody>
          <a:bodyPr anchor="t" anchorCtr="0">
            <a:spAutoFit/>
          </a:bodyPr>
          <a:lstStyle/>
          <a:p>
            <a:pPr>
              <a:lnSpc>
                <a:spcPct val="158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例：用卡诺图描述下表所示真值表的逻辑函数。 </a:t>
            </a:r>
          </a:p>
          <a:p>
            <a:pPr>
              <a:lnSpc>
                <a:spcPct val="158000"/>
              </a:lnSpc>
              <a:spcBef>
                <a:spcPct val="50000"/>
              </a:spcBef>
            </a:pPr>
            <a:r>
              <a:rPr lang="zh-CN" altLang="en-US" sz="2000"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解</a:t>
            </a:r>
            <a:r>
              <a:rPr lang="zh-CN" altLang="en-US" sz="200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表中所示真值表已编有行号，因此，将各行</a:t>
            </a:r>
            <a:r>
              <a:rPr lang="en-US" altLang="zh-CN" sz="2000">
                <a:latin typeface="Times New Roman" panose="02020603050405020304" pitchFamily="18" charset="0"/>
                <a:ea typeface="宋体" panose="02010600030101010101" pitchFamily="2" charset="-122"/>
              </a:rPr>
              <a:t>F</a:t>
            </a:r>
            <a:r>
              <a:rPr lang="zh-CN" altLang="en-US" sz="2000" dirty="0">
                <a:latin typeface="Times New Roman" panose="02020603050405020304" pitchFamily="18" charset="0"/>
                <a:ea typeface="宋体" panose="02010600030101010101" pitchFamily="2" charset="-122"/>
              </a:rPr>
              <a:t>取值填入三变量卡诺图编号相同的小方格即可，如图所示。有时候为了简洁起见，也可只填</a:t>
            </a:r>
            <a:r>
              <a:rPr lang="en-US" altLang="zh-CN" sz="2000">
                <a:latin typeface="Times New Roman" panose="02020603050405020304" pitchFamily="18" charset="0"/>
                <a:ea typeface="宋体" panose="02010600030101010101" pitchFamily="2" charset="-122"/>
              </a:rPr>
              <a:t>0</a:t>
            </a:r>
            <a:r>
              <a:rPr lang="zh-CN" altLang="en-US" sz="2000" dirty="0">
                <a:latin typeface="Times New Roman" panose="02020603050405020304" pitchFamily="18" charset="0"/>
                <a:ea typeface="宋体" panose="02010600030101010101" pitchFamily="2" charset="-122"/>
              </a:rPr>
              <a:t>或</a:t>
            </a:r>
            <a:r>
              <a:rPr lang="en-US" altLang="zh-CN" sz="200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a:t>
            </a:r>
            <a:endParaRPr lang="zh-CN" altLang="en-US" sz="2000">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9217"/>
          <p:cNvSpPr>
            <a:spLocks noGrp="1"/>
          </p:cNvSpPr>
          <p:nvPr>
            <p:ph type="title"/>
          </p:nvPr>
        </p:nvSpPr>
        <p:spPr/>
        <p:txBody>
          <a:bodyPr anchor="ctr" anchorCtr="0"/>
          <a:lstStyle/>
          <a:p>
            <a:r>
              <a:rPr lang="zh-CN" altLang="en-US" dirty="0"/>
              <a:t>数制及其转换</a:t>
            </a:r>
          </a:p>
        </p:txBody>
      </p:sp>
      <p:sp>
        <p:nvSpPr>
          <p:cNvPr id="35842" name="文本占位符 9218"/>
          <p:cNvSpPr>
            <a:spLocks noGrp="1"/>
          </p:cNvSpPr>
          <p:nvPr>
            <p:ph idx="1"/>
          </p:nvPr>
        </p:nvSpPr>
        <p:spPr/>
        <p:txBody>
          <a:bodyPr anchor="t" anchorCtr="0"/>
          <a:lstStyle/>
          <a:p>
            <a:pPr>
              <a:lnSpc>
                <a:spcPct val="90000"/>
              </a:lnSpc>
            </a:pPr>
            <a:r>
              <a:rPr lang="zh-CN" altLang="en-US" b="1" dirty="0"/>
              <a:t>人们与数据打交道的时候习惯于采用十进制，而计算机和其它数字系统中使用的是二进制。</a:t>
            </a:r>
          </a:p>
          <a:p>
            <a:pPr>
              <a:lnSpc>
                <a:spcPct val="90000"/>
              </a:lnSpc>
            </a:pPr>
            <a:endParaRPr lang="zh-CN" altLang="en-US" b="1" dirty="0"/>
          </a:p>
          <a:p>
            <a:pPr>
              <a:lnSpc>
                <a:spcPct val="90000"/>
              </a:lnSpc>
            </a:pPr>
            <a:r>
              <a:rPr lang="zh-CN" altLang="en-US" b="1" dirty="0"/>
              <a:t>为什么数字系统中要采用二进制？二进制有何优、缺点呢？如何克服它的缺点呢？人机联系时，如何进行不同进位制数之间的转换呢？</a:t>
            </a:r>
            <a:br>
              <a:rPr lang="zh-CN" altLang="en-US" b="1" dirty="0"/>
            </a:br>
            <a:endParaRPr lang="zh-CN" altLang="en-US" b="1"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文本框 196611"/>
          <p:cNvSpPr txBox="1"/>
          <p:nvPr/>
        </p:nvSpPr>
        <p:spPr>
          <a:xfrm>
            <a:off x="1752600" y="457200"/>
            <a:ext cx="3536950" cy="749300"/>
          </a:xfrm>
          <a:prstGeom prst="rect">
            <a:avLst/>
          </a:prstGeom>
          <a:noFill/>
          <a:ln w="9525">
            <a:noFill/>
          </a:ln>
        </p:spPr>
        <p:txBody>
          <a:bodyPr wrap="none" anchor="t" anchorCtr="0">
            <a:spAutoFit/>
          </a:bodyPr>
          <a:lstStyle/>
          <a:p>
            <a:pPr algn="ctr">
              <a:lnSpc>
                <a:spcPct val="180000"/>
              </a:lnSpc>
            </a:pPr>
            <a:r>
              <a:rPr lang="zh-CN" altLang="en-US" sz="2400" dirty="0">
                <a:latin typeface="Times New Roman" panose="02020603050405020304" pitchFamily="18" charset="0"/>
                <a:ea typeface="宋体" panose="02010600030101010101" pitchFamily="2" charset="-122"/>
              </a:rPr>
              <a:t>四。从卡诺图到真值表</a:t>
            </a:r>
            <a:endParaRPr lang="zh-CN" altLang="en-US" sz="2400">
              <a:latin typeface="Times New Roman" panose="02020603050405020304" pitchFamily="18" charset="0"/>
              <a:ea typeface="宋体" panose="02010600030101010101" pitchFamily="2" charset="-122"/>
            </a:endParaRPr>
          </a:p>
        </p:txBody>
      </p:sp>
      <p:sp>
        <p:nvSpPr>
          <p:cNvPr id="169986" name="文本框 196612"/>
          <p:cNvSpPr txBox="1"/>
          <p:nvPr/>
        </p:nvSpPr>
        <p:spPr>
          <a:xfrm>
            <a:off x="990600" y="1752600"/>
            <a:ext cx="7435049" cy="1569660"/>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宋体" panose="02010600030101010101" pitchFamily="2" charset="-122"/>
              </a:rPr>
              <a:t>从</a:t>
            </a:r>
            <a:r>
              <a:rPr lang="zh-CN" altLang="en-US" sz="2400" dirty="0">
                <a:solidFill>
                  <a:srgbClr val="FF0000"/>
                </a:solidFill>
                <a:latin typeface="Arial" panose="020B0604020202020204" pitchFamily="34" charset="0"/>
                <a:ea typeface="宋体" panose="02010600030101010101" pitchFamily="2" charset="-122"/>
              </a:rPr>
              <a:t>卡诺图中找出函数值为</a:t>
            </a:r>
            <a:r>
              <a:rPr lang="en-US" altLang="zh-CN" sz="2400" dirty="0">
                <a:solidFill>
                  <a:srgbClr val="FF0000"/>
                </a:solidFill>
                <a:latin typeface="Arial" panose="020B0604020202020204" pitchFamily="34" charset="0"/>
                <a:ea typeface="宋体" panose="02010600030101010101" pitchFamily="2" charset="-122"/>
              </a:rPr>
              <a:t>1</a:t>
            </a:r>
            <a:r>
              <a:rPr lang="zh-CN" altLang="en-US" sz="2400" dirty="0">
                <a:solidFill>
                  <a:srgbClr val="FF0000"/>
                </a:solidFill>
                <a:latin typeface="Arial" panose="020B0604020202020204" pitchFamily="34" charset="0"/>
                <a:ea typeface="宋体" panose="02010600030101010101" pitchFamily="2" charset="-122"/>
              </a:rPr>
              <a:t>的方格所对应的变量组合</a:t>
            </a:r>
            <a:r>
              <a:rPr lang="zh-CN" altLang="en-US" sz="2400" dirty="0">
                <a:latin typeface="Arial" panose="020B0604020202020204" pitchFamily="34" charset="0"/>
                <a:ea typeface="宋体" panose="02010600030101010101" pitchFamily="2" charset="-122"/>
              </a:rPr>
              <a:t>，</a:t>
            </a:r>
          </a:p>
          <a:p>
            <a:r>
              <a:rPr lang="zh-CN" altLang="en-US" sz="2400" dirty="0">
                <a:latin typeface="Arial" panose="020B0604020202020204" pitchFamily="34" charset="0"/>
                <a:ea typeface="宋体" panose="02010600030101010101" pitchFamily="2" charset="-122"/>
              </a:rPr>
              <a:t>并在真值表中让相应的组合的函数值为</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a:t>
            </a:r>
          </a:p>
          <a:p>
            <a:endParaRPr lang="zh-CN" altLang="en-US" sz="2400"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图</a:t>
            </a:r>
            <a:r>
              <a:rPr lang="en-US" altLang="zh-CN" sz="2400" dirty="0">
                <a:latin typeface="Arial" panose="020B0604020202020204" pitchFamily="34" charset="0"/>
                <a:ea typeface="宋体" panose="02010600030101010101" pitchFamily="2" charset="-122"/>
              </a:rPr>
              <a:t>1-9</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文本框 143363"/>
          <p:cNvSpPr txBox="1"/>
          <p:nvPr/>
        </p:nvSpPr>
        <p:spPr>
          <a:xfrm>
            <a:off x="76200" y="457200"/>
            <a:ext cx="8991600" cy="5943600"/>
          </a:xfrm>
          <a:prstGeom prst="rect">
            <a:avLst/>
          </a:prstGeom>
          <a:noFill/>
          <a:ln w="9525">
            <a:noFill/>
          </a:ln>
        </p:spPr>
        <p:txBody>
          <a:bodyPr anchor="t" anchorCtr="0">
            <a:spAutoFit/>
          </a:bodyPr>
          <a:lstStyle/>
          <a:p>
            <a:pPr>
              <a:lnSpc>
                <a:spcPct val="125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五。 从</a:t>
            </a:r>
            <a:r>
              <a:rPr lang="zh-CN" altLang="en-US" sz="2400" dirty="0">
                <a:solidFill>
                  <a:srgbClr val="FF0000"/>
                </a:solidFill>
                <a:latin typeface="Times New Roman" panose="02020603050405020304" pitchFamily="18" charset="0"/>
                <a:ea typeface="宋体" panose="02010600030101010101" pitchFamily="2" charset="-122"/>
              </a:rPr>
              <a:t>逻辑表达式到卡诺图</a:t>
            </a:r>
            <a:r>
              <a:rPr lang="zh-CN" altLang="en-US" sz="2400" dirty="0">
                <a:latin typeface="Times New Roman" panose="02020603050405020304" pitchFamily="18" charset="0"/>
                <a:ea typeface="宋体" panose="02010600030101010101" pitchFamily="2" charset="-122"/>
              </a:rPr>
              <a:t></a:t>
            </a:r>
          </a:p>
          <a:p>
            <a:pPr>
              <a:lnSpc>
                <a:spcPct val="125000"/>
              </a:lnSpc>
              <a:spcBef>
                <a:spcPct val="50000"/>
              </a:spcBef>
            </a:pPr>
            <a:r>
              <a:rPr lang="zh-CN" altLang="en-US" sz="2400" dirty="0">
                <a:latin typeface="Times New Roman" panose="02020603050405020304" pitchFamily="18" charset="0"/>
                <a:ea typeface="宋体" panose="02010600030101010101" pitchFamily="2" charset="-122"/>
              </a:rPr>
              <a:t>         标准函数表达式的卡诺图填写非常方便。如果是</a:t>
            </a:r>
            <a:r>
              <a:rPr lang="zh-CN" altLang="en-US" sz="2400" dirty="0">
                <a:solidFill>
                  <a:srgbClr val="FF0000"/>
                </a:solidFill>
                <a:latin typeface="Times New Roman" panose="02020603050405020304" pitchFamily="18" charset="0"/>
                <a:ea typeface="宋体" panose="02010600030101010101" pitchFamily="2" charset="-122"/>
              </a:rPr>
              <a:t>最小项表达式</a:t>
            </a:r>
            <a:r>
              <a:rPr lang="zh-CN" altLang="en-US" sz="2400" dirty="0">
                <a:latin typeface="Times New Roman" panose="02020603050405020304" pitchFamily="18" charset="0"/>
                <a:ea typeface="宋体" panose="02010600030101010101" pitchFamily="2" charset="-122"/>
              </a:rPr>
              <a:t>，则只要将最小项表达式中出现的序号对应的卡诺图编号小方格</a:t>
            </a:r>
            <a:r>
              <a:rPr lang="zh-CN" altLang="en-US" sz="2400" dirty="0">
                <a:solidFill>
                  <a:srgbClr val="FF0000"/>
                </a:solidFill>
                <a:latin typeface="Times New Roman" panose="02020603050405020304" pitchFamily="18" charset="0"/>
                <a:ea typeface="宋体" panose="02010600030101010101" pitchFamily="2" charset="-122"/>
              </a:rPr>
              <a:t>填入</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即可； 如果是</a:t>
            </a:r>
            <a:r>
              <a:rPr lang="zh-CN" altLang="en-US" sz="2400" dirty="0">
                <a:solidFill>
                  <a:srgbClr val="FF0000"/>
                </a:solidFill>
                <a:latin typeface="Times New Roman" panose="02020603050405020304" pitchFamily="18" charset="0"/>
                <a:ea typeface="宋体" panose="02010600030101010101" pitchFamily="2" charset="-122"/>
              </a:rPr>
              <a:t>最大项表达式</a:t>
            </a:r>
            <a:r>
              <a:rPr lang="zh-CN" altLang="en-US" sz="2400" dirty="0">
                <a:latin typeface="Times New Roman" panose="02020603050405020304" pitchFamily="18" charset="0"/>
                <a:ea typeface="宋体" panose="02010600030101010101" pitchFamily="2" charset="-122"/>
              </a:rPr>
              <a:t>， 则只要将最大项表达式中出现的序号对应的卡诺图编号小方格</a:t>
            </a:r>
            <a:r>
              <a:rPr lang="zh-CN" altLang="en-US" sz="2400" dirty="0">
                <a:solidFill>
                  <a:srgbClr val="FF0000"/>
                </a:solidFill>
                <a:latin typeface="Times New Roman" panose="02020603050405020304" pitchFamily="18" charset="0"/>
                <a:ea typeface="宋体" panose="02010600030101010101" pitchFamily="2" charset="-122"/>
              </a:rPr>
              <a:t>填入</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即可。 </a:t>
            </a:r>
          </a:p>
          <a:p>
            <a:pPr>
              <a:lnSpc>
                <a:spcPct val="125000"/>
              </a:lnSpc>
              <a:spcBef>
                <a:spcPct val="50000"/>
              </a:spcBef>
            </a:pPr>
            <a:r>
              <a:rPr lang="zh-CN" altLang="en-US" sz="2400" dirty="0">
                <a:latin typeface="Times New Roman" panose="02020603050405020304" pitchFamily="18" charset="0"/>
                <a:ea typeface="宋体" panose="02010600030101010101" pitchFamily="2" charset="-122"/>
              </a:rPr>
              <a:t>        当逻辑函数表达式不是标准形式时， 可逐项填写卡诺图， 其方法是：对于“</a:t>
            </a:r>
            <a:r>
              <a:rPr lang="zh-CN" altLang="en-US" sz="2400" dirty="0">
                <a:solidFill>
                  <a:srgbClr val="FF0000"/>
                </a:solidFill>
                <a:latin typeface="Times New Roman" panose="02020603050405020304" pitchFamily="18" charset="0"/>
                <a:ea typeface="宋体" panose="02010600030101010101" pitchFamily="2" charset="-122"/>
              </a:rPr>
              <a:t>与或型</a:t>
            </a:r>
            <a:r>
              <a:rPr lang="zh-CN" altLang="en-US" sz="2400" dirty="0">
                <a:latin typeface="Times New Roman" panose="02020603050405020304" pitchFamily="18" charset="0"/>
                <a:ea typeface="宋体" panose="02010600030101010101" pitchFamily="2" charset="-122"/>
              </a:rPr>
              <a:t>”表达式， </a:t>
            </a:r>
            <a:r>
              <a:rPr lang="zh-CN" altLang="en-US" sz="2400" dirty="0">
                <a:solidFill>
                  <a:srgbClr val="FF0000"/>
                </a:solidFill>
                <a:latin typeface="Times New Roman" panose="02020603050405020304" pitchFamily="18" charset="0"/>
                <a:ea typeface="宋体" panose="02010600030101010101" pitchFamily="2" charset="-122"/>
              </a:rPr>
              <a:t>每个与项中的原变量用</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表示，反变量用</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表示，在卡诺图上找到对应这些变量取值的小方格并填入</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 对于“</a:t>
            </a:r>
            <a:r>
              <a:rPr lang="zh-CN" altLang="en-US" sz="2400" dirty="0">
                <a:solidFill>
                  <a:srgbClr val="FF0000"/>
                </a:solidFill>
                <a:latin typeface="Times New Roman" panose="02020603050405020304" pitchFamily="18" charset="0"/>
                <a:ea typeface="宋体" panose="02010600030101010101" pitchFamily="2" charset="-122"/>
              </a:rPr>
              <a:t>或与型</a:t>
            </a:r>
            <a:r>
              <a:rPr lang="zh-CN" altLang="en-US" sz="2400" dirty="0">
                <a:latin typeface="Times New Roman" panose="02020603050405020304" pitchFamily="18" charset="0"/>
                <a:ea typeface="宋体" panose="02010600030101010101" pitchFamily="2" charset="-122"/>
              </a:rPr>
              <a:t>”表达式， 每个或项中的原变量用</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表示， 反变量用</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表示，</a:t>
            </a:r>
            <a:r>
              <a:rPr lang="zh-CN" altLang="en-US" sz="2400" dirty="0">
                <a:solidFill>
                  <a:srgbClr val="FF0000"/>
                </a:solidFill>
                <a:latin typeface="Times New Roman" panose="02020603050405020304" pitchFamily="18" charset="0"/>
                <a:ea typeface="宋体" panose="02010600030101010101" pitchFamily="2" charset="-122"/>
              </a:rPr>
              <a:t>在卡诺图上找到对应这些变量取值的小方格并填入 </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 全部的“与项”或“或项”填写完毕后，卡诺图即填写完毕。 其他类型逻辑函数的卡诺图可以类似填写。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文本框 144387"/>
          <p:cNvSpPr txBox="1"/>
          <p:nvPr/>
        </p:nvSpPr>
        <p:spPr>
          <a:xfrm>
            <a:off x="152400" y="719138"/>
            <a:ext cx="8839200" cy="2100262"/>
          </a:xfrm>
          <a:prstGeom prst="rect">
            <a:avLst/>
          </a:prstGeom>
          <a:noFill/>
          <a:ln w="9525">
            <a:noFill/>
          </a:ln>
        </p:spPr>
        <p:txBody>
          <a:bodyPr anchor="t" anchorCtr="0">
            <a:spAutoFit/>
          </a:bodyPr>
          <a:lstStyle/>
          <a:p>
            <a:pPr>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a:t>
            </a: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用卡诺图分别描述下列逻辑函数。</a:t>
            </a:r>
          </a:p>
          <a:p>
            <a:pPr algn="ctr">
              <a:spcBef>
                <a:spcPct val="50000"/>
              </a:spcBef>
            </a:pPr>
            <a:r>
              <a:rPr lang="en-US" altLang="zh-CN" sz="2400">
                <a:latin typeface="Times New Roman" panose="02020603050405020304" pitchFamily="18" charset="0"/>
                <a:ea typeface="宋体" panose="02010600030101010101" pitchFamily="2" charset="-122"/>
              </a:rPr>
              <a:t>Y(A,B,C) = ∑m(0,1,2,6)</a:t>
            </a:r>
            <a:r>
              <a:rPr lang="zh-CN" altLang="en-US" sz="2400">
                <a:latin typeface="Times New Roman" panose="02020603050405020304" pitchFamily="18" charset="0"/>
                <a:ea typeface="宋体" panose="02010600030101010101" pitchFamily="2" charset="-122"/>
              </a:rPr>
              <a:t></a:t>
            </a:r>
          </a:p>
          <a:p>
            <a:pPr>
              <a:spcBef>
                <a:spcPct val="50000"/>
              </a:spcBef>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Z(A,B,C) = ∏M(1,2,4,5)</a:t>
            </a:r>
            <a:r>
              <a:rPr lang="zh-CN" altLang="en-US" sz="2400">
                <a:latin typeface="Times New Roman" panose="02020603050405020304" pitchFamily="18" charset="0"/>
                <a:ea typeface="宋体" panose="02010600030101010101" pitchFamily="2" charset="-122"/>
              </a:rPr>
              <a:t></a:t>
            </a:r>
          </a:p>
          <a:p>
            <a:pPr>
              <a:spcBef>
                <a:spcPct val="50000"/>
              </a:spcBef>
            </a:pPr>
            <a:r>
              <a:rPr lang="zh-CN" altLang="en-US" sz="240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  </a:t>
            </a:r>
            <a:r>
              <a:rPr lang="zh-CN" altLang="en-US" sz="2400" dirty="0">
                <a:latin typeface="Times New Roman" panose="02020603050405020304" pitchFamily="18" charset="0"/>
                <a:ea typeface="宋体" panose="02010600030101010101" pitchFamily="2" charset="-122"/>
              </a:rPr>
              <a:t>函数</a:t>
            </a:r>
            <a:r>
              <a:rPr lang="en-US" altLang="zh-CN" sz="2400">
                <a:latin typeface="Times New Roman" panose="02020603050405020304" pitchFamily="18" charset="0"/>
                <a:ea typeface="宋体" panose="02010600030101010101" pitchFamily="2" charset="-122"/>
              </a:rPr>
              <a:t>Y</a:t>
            </a:r>
            <a:r>
              <a:rPr lang="zh-CN" altLang="en-US" sz="2400">
                <a:latin typeface="Times New Roman" panose="02020603050405020304" pitchFamily="18" charset="0"/>
                <a:ea typeface="宋体" panose="02010600030101010101" pitchFamily="2" charset="-122"/>
              </a:rPr>
              <a:t>和</a:t>
            </a:r>
            <a:r>
              <a:rPr lang="en-US" altLang="zh-CN" sz="2400">
                <a:latin typeface="Times New Roman" panose="02020603050405020304" pitchFamily="18" charset="0"/>
                <a:ea typeface="宋体" panose="02010600030101010101" pitchFamily="2" charset="-122"/>
              </a:rPr>
              <a:t>Z</a:t>
            </a:r>
            <a:r>
              <a:rPr lang="zh-CN" altLang="en-US" sz="2400" dirty="0">
                <a:latin typeface="Times New Roman" panose="02020603050405020304" pitchFamily="18" charset="0"/>
                <a:ea typeface="宋体" panose="02010600030101010101" pitchFamily="2" charset="-122"/>
              </a:rPr>
              <a:t>的卡诺图如图所示。</a:t>
            </a:r>
            <a:endParaRPr lang="zh-CN" altLang="en-US" sz="2400">
              <a:latin typeface="Times New Roman" panose="02020603050405020304" pitchFamily="18" charset="0"/>
              <a:ea typeface="宋体" panose="02010600030101010101" pitchFamily="2" charset="-122"/>
            </a:endParaRPr>
          </a:p>
        </p:txBody>
      </p:sp>
      <p:sp>
        <p:nvSpPr>
          <p:cNvPr id="172034" name="文本框 144388"/>
          <p:cNvSpPr txBox="1"/>
          <p:nvPr/>
        </p:nvSpPr>
        <p:spPr>
          <a:xfrm>
            <a:off x="3886200" y="5867400"/>
            <a:ext cx="1665288"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(a) Y</a:t>
            </a:r>
            <a:r>
              <a:rPr lang="zh-CN" altLang="en-US" sz="240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(b)Z</a:t>
            </a:r>
          </a:p>
        </p:txBody>
      </p:sp>
      <p:graphicFrame>
        <p:nvGraphicFramePr>
          <p:cNvPr id="172035" name="对象 144389"/>
          <p:cNvGraphicFramePr/>
          <p:nvPr/>
        </p:nvGraphicFramePr>
        <p:xfrm>
          <a:off x="381000" y="3124200"/>
          <a:ext cx="8229600" cy="2690813"/>
        </p:xfrm>
        <a:graphic>
          <a:graphicData uri="http://schemas.openxmlformats.org/presentationml/2006/ole">
            <mc:AlternateContent xmlns:mc="http://schemas.openxmlformats.org/markup-compatibility/2006">
              <mc:Choice xmlns:v="urn:schemas-microsoft-com:vml" Requires="v">
                <p:oleObj spid="_x0000_s30737" r:id="rId3" imgW="3284220" imgH="1074420" progId="Visio.Drawing.4">
                  <p:embed/>
                </p:oleObj>
              </mc:Choice>
              <mc:Fallback>
                <p:oleObj r:id="rId3" imgW="3284220" imgH="1074420" progId="Visio.Drawing.4">
                  <p:embed/>
                  <p:pic>
                    <p:nvPicPr>
                      <p:cNvPr id="0" name="图片 3127"/>
                      <p:cNvPicPr/>
                      <p:nvPr/>
                    </p:nvPicPr>
                    <p:blipFill>
                      <a:blip r:embed="rId4"/>
                      <a:stretch>
                        <a:fillRect/>
                      </a:stretch>
                    </p:blipFill>
                    <p:spPr>
                      <a:xfrm>
                        <a:off x="381000" y="3124200"/>
                        <a:ext cx="8229600" cy="2690813"/>
                      </a:xfrm>
                      <a:prstGeom prst="rect">
                        <a:avLst/>
                      </a:prstGeom>
                      <a:noFill/>
                      <a:ln w="38100">
                        <a:noFill/>
                        <a:miter/>
                      </a:ln>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文本框 145411"/>
          <p:cNvSpPr txBox="1"/>
          <p:nvPr/>
        </p:nvSpPr>
        <p:spPr>
          <a:xfrm>
            <a:off x="152400" y="533400"/>
            <a:ext cx="8763000" cy="1990725"/>
          </a:xfrm>
          <a:prstGeom prst="rect">
            <a:avLst/>
          </a:prstGeom>
          <a:noFill/>
          <a:ln w="9525">
            <a:noFill/>
          </a:ln>
        </p:spPr>
        <p:txBody>
          <a:bodyPr anchor="t" anchorCtr="0">
            <a:spAutoFit/>
          </a:bodyPr>
          <a:lstStyle/>
          <a:p>
            <a:pPr>
              <a:lnSpc>
                <a:spcPct val="140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a:t>
            </a: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分别将下列逻辑函数填入卡诺图。</a:t>
            </a:r>
            <a:endParaRPr lang="zh-CN" altLang="en-US" sz="2400">
              <a:latin typeface="Times New Roman" panose="02020603050405020304" pitchFamily="18" charset="0"/>
              <a:ea typeface="宋体" panose="02010600030101010101" pitchFamily="2" charset="-122"/>
            </a:endParaRPr>
          </a:p>
          <a:p>
            <a:pPr>
              <a:lnSpc>
                <a:spcPct val="140000"/>
              </a:lnSpc>
              <a:spcBef>
                <a:spcPct val="50000"/>
              </a:spcBef>
            </a:pPr>
            <a:endParaRPr lang="zh-CN" altLang="en-US" sz="2400" dirty="0">
              <a:latin typeface="Times New Roman" panose="02020603050405020304" pitchFamily="18" charset="0"/>
              <a:ea typeface="宋体" panose="02010600030101010101" pitchFamily="2" charset="-122"/>
            </a:endParaRPr>
          </a:p>
          <a:p>
            <a:pPr>
              <a:lnSpc>
                <a:spcPct val="140000"/>
              </a:lnSpc>
              <a:spcBef>
                <a:spcPct val="50000"/>
              </a:spcBef>
            </a:pPr>
            <a:r>
              <a:rPr lang="zh-CN" altLang="en-US" sz="2400" dirty="0">
                <a:latin typeface="Times New Roman" panose="02020603050405020304" pitchFamily="18" charset="0"/>
                <a:ea typeface="宋体" panose="02010600030101010101" pitchFamily="2" charset="-122"/>
              </a:rPr>
              <a:t></a:t>
            </a:r>
            <a:endParaRPr lang="zh-CN" altLang="en-US" sz="2400">
              <a:latin typeface="Times New Roman" panose="02020603050405020304" pitchFamily="18" charset="0"/>
              <a:ea typeface="宋体" panose="02010600030101010101" pitchFamily="2" charset="-122"/>
            </a:endParaRPr>
          </a:p>
        </p:txBody>
      </p:sp>
      <p:graphicFrame>
        <p:nvGraphicFramePr>
          <p:cNvPr id="173058" name="对象 145412"/>
          <p:cNvGraphicFramePr/>
          <p:nvPr/>
        </p:nvGraphicFramePr>
        <p:xfrm>
          <a:off x="2819400" y="1600200"/>
          <a:ext cx="3124200" cy="1249363"/>
        </p:xfrm>
        <a:graphic>
          <a:graphicData uri="http://schemas.openxmlformats.org/presentationml/2006/ole">
            <mc:AlternateContent xmlns:mc="http://schemas.openxmlformats.org/markup-compatibility/2006">
              <mc:Choice xmlns:v="urn:schemas-microsoft-com:vml" Requires="v">
                <p:oleObj spid="_x0000_s31761" r:id="rId3" imgW="1397000" imgH="558800" progId="Equation.3">
                  <p:embed/>
                </p:oleObj>
              </mc:Choice>
              <mc:Fallback>
                <p:oleObj r:id="rId3" imgW="1397000" imgH="558800" progId="Equation.3">
                  <p:embed/>
                  <p:pic>
                    <p:nvPicPr>
                      <p:cNvPr id="0" name="图片 3131"/>
                      <p:cNvPicPr/>
                      <p:nvPr/>
                    </p:nvPicPr>
                    <p:blipFill>
                      <a:blip r:embed="rId4"/>
                      <a:stretch>
                        <a:fillRect/>
                      </a:stretch>
                    </p:blipFill>
                    <p:spPr>
                      <a:xfrm>
                        <a:off x="2819400" y="1600200"/>
                        <a:ext cx="3124200" cy="1249363"/>
                      </a:xfrm>
                      <a:prstGeom prst="rect">
                        <a:avLst/>
                      </a:prstGeom>
                      <a:noFill/>
                      <a:ln w="38100">
                        <a:noFill/>
                        <a:miter/>
                      </a:ln>
                    </p:spPr>
                  </p:pic>
                </p:oleObj>
              </mc:Fallback>
            </mc:AlternateContent>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文本框 146435"/>
          <p:cNvSpPr txBox="1"/>
          <p:nvPr/>
        </p:nvSpPr>
        <p:spPr>
          <a:xfrm>
            <a:off x="3932238" y="5938838"/>
            <a:ext cx="1817687" cy="822325"/>
          </a:xfrm>
          <a:prstGeom prst="rect">
            <a:avLst/>
          </a:prstGeom>
          <a:noFill/>
          <a:ln w="9525">
            <a:noFill/>
          </a:ln>
        </p:spPr>
        <p:txBody>
          <a:bodyPr wrap="none" anchor="t" anchorCtr="0">
            <a:spAutoFit/>
          </a:bodyPr>
          <a:lstStyle/>
          <a:p>
            <a:pPr algn="ctr"/>
            <a:r>
              <a:rPr lang="zh-CN" altLang="en-US" sz="2400" dirty="0">
                <a:latin typeface="Times New Roman" panose="02020603050405020304" pitchFamily="18" charset="0"/>
                <a:ea typeface="宋体" panose="02010600030101010101" pitchFamily="2" charset="-122"/>
              </a:rPr>
              <a:t>卡诺图</a:t>
            </a:r>
          </a:p>
          <a:p>
            <a:pPr algn="ctr"/>
            <a:r>
              <a:rPr lang="en-US" altLang="zh-CN" sz="2400">
                <a:latin typeface="Times New Roman" panose="02020603050405020304" pitchFamily="18" charset="0"/>
                <a:ea typeface="宋体" panose="02010600030101010101" pitchFamily="2" charset="-122"/>
              </a:rPr>
              <a:t>(a) Y</a:t>
            </a: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(b) Z</a:t>
            </a:r>
          </a:p>
        </p:txBody>
      </p:sp>
      <p:graphicFrame>
        <p:nvGraphicFramePr>
          <p:cNvPr id="174082" name="对象 146436"/>
          <p:cNvGraphicFramePr/>
          <p:nvPr/>
        </p:nvGraphicFramePr>
        <p:xfrm>
          <a:off x="0" y="3101975"/>
          <a:ext cx="8686800" cy="2841625"/>
        </p:xfrm>
        <a:graphic>
          <a:graphicData uri="http://schemas.openxmlformats.org/presentationml/2006/ole">
            <mc:AlternateContent xmlns:mc="http://schemas.openxmlformats.org/markup-compatibility/2006">
              <mc:Choice xmlns:v="urn:schemas-microsoft-com:vml" Requires="v">
                <p:oleObj spid="_x0000_s32785" r:id="rId3" imgW="3284220" imgH="1074420" progId="Visio.Drawing.4">
                  <p:embed/>
                </p:oleObj>
              </mc:Choice>
              <mc:Fallback>
                <p:oleObj r:id="rId3" imgW="3284220" imgH="1074420" progId="Visio.Drawing.4">
                  <p:embed/>
                  <p:pic>
                    <p:nvPicPr>
                      <p:cNvPr id="0" name="图片 3129"/>
                      <p:cNvPicPr/>
                      <p:nvPr/>
                    </p:nvPicPr>
                    <p:blipFill>
                      <a:blip r:embed="rId4"/>
                      <a:stretch>
                        <a:fillRect/>
                      </a:stretch>
                    </p:blipFill>
                    <p:spPr>
                      <a:xfrm>
                        <a:off x="0" y="3101975"/>
                        <a:ext cx="8686800" cy="2841625"/>
                      </a:xfrm>
                      <a:prstGeom prst="rect">
                        <a:avLst/>
                      </a:prstGeom>
                      <a:noFill/>
                      <a:ln w="38100">
                        <a:noFill/>
                        <a:miter/>
                      </a:ln>
                    </p:spPr>
                  </p:pic>
                </p:oleObj>
              </mc:Fallback>
            </mc:AlternateContent>
          </a:graphicData>
        </a:graphic>
      </p:graphicFrame>
      <p:sp>
        <p:nvSpPr>
          <p:cNvPr id="174083" name="矩形 146437"/>
          <p:cNvSpPr/>
          <p:nvPr/>
        </p:nvSpPr>
        <p:spPr>
          <a:xfrm>
            <a:off x="838200" y="381000"/>
            <a:ext cx="7543800" cy="2647950"/>
          </a:xfrm>
          <a:prstGeom prst="rect">
            <a:avLst/>
          </a:prstGeom>
          <a:noFill/>
          <a:ln w="9525">
            <a:noFill/>
          </a:ln>
        </p:spPr>
        <p:txBody>
          <a:bodyPr anchor="t" anchorCtr="0">
            <a:spAutoFit/>
          </a:bodyPr>
          <a:lstStyle/>
          <a:p>
            <a:r>
              <a:rPr lang="zh-CN" altLang="en-US" sz="2400" b="1" dirty="0">
                <a:latin typeface="Arial" panose="020B0604020202020204" pitchFamily="34" charset="0"/>
                <a:ea typeface="宋体" panose="02010600030101010101" pitchFamily="2" charset="-122"/>
              </a:rPr>
              <a:t>解：</a:t>
            </a:r>
          </a:p>
          <a:p>
            <a:r>
              <a:rPr lang="zh-CN" altLang="en-US" sz="2400" b="1" dirty="0">
                <a:latin typeface="Arial" panose="020B0604020202020204" pitchFamily="34"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Y</a:t>
            </a:r>
            <a:r>
              <a:rPr lang="zh-CN" altLang="en-US" sz="2400" dirty="0">
                <a:latin typeface="Arial" panose="020B0604020202020204" pitchFamily="34" charset="0"/>
                <a:ea typeface="宋体" panose="02010600030101010101" pitchFamily="2" charset="-122"/>
              </a:rPr>
              <a:t>的卡诺图如图（</a:t>
            </a:r>
            <a:r>
              <a:rPr lang="en-US" altLang="zh-CN" sz="2400">
                <a:latin typeface="Arial" panose="020B0604020202020204" pitchFamily="34" charset="0"/>
                <a:ea typeface="宋体" panose="02010600030101010101" pitchFamily="2" charset="-122"/>
              </a:rPr>
              <a:t>a</a:t>
            </a:r>
            <a:r>
              <a:rPr lang="zh-CN" altLang="en-US" sz="2400" dirty="0">
                <a:latin typeface="Arial" panose="020B0604020202020204" pitchFamily="34" charset="0"/>
                <a:ea typeface="宋体" panose="02010600030101010101" pitchFamily="2" charset="-122"/>
              </a:rPr>
              <a:t>）所示。其中，</a:t>
            </a:r>
            <a:r>
              <a:rPr lang="en-US" altLang="zh-CN" sz="2400">
                <a:latin typeface="Arial" panose="020B0604020202020204" pitchFamily="34" charset="0"/>
                <a:ea typeface="宋体" panose="02010600030101010101" pitchFamily="2" charset="-122"/>
              </a:rPr>
              <a:t>Y</a:t>
            </a:r>
            <a:r>
              <a:rPr lang="zh-CN" altLang="en-US" sz="2400" dirty="0">
                <a:latin typeface="Arial" panose="020B0604020202020204" pitchFamily="34" charset="0"/>
                <a:ea typeface="宋体" panose="02010600030101010101" pitchFamily="2" charset="-122"/>
              </a:rPr>
              <a:t>的第一个与项</a:t>
            </a:r>
            <a:r>
              <a:rPr lang="en-US" altLang="zh-CN" sz="2400">
                <a:latin typeface="Arial" panose="020B0604020202020204" pitchFamily="34" charset="0"/>
                <a:ea typeface="宋体" panose="02010600030101010101" pitchFamily="2" charset="-122"/>
              </a:rPr>
              <a:t>A</a:t>
            </a:r>
            <a:r>
              <a:rPr lang="zh-CN" altLang="en-US" sz="2400" dirty="0">
                <a:latin typeface="Arial" panose="020B0604020202020204" pitchFamily="34" charset="0"/>
                <a:ea typeface="宋体" panose="02010600030101010101" pitchFamily="2" charset="-122"/>
              </a:rPr>
              <a:t>填出卡诺图第二行左侧的两个</a:t>
            </a:r>
            <a:r>
              <a:rPr lang="en-US" altLang="zh-CN" sz="240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a:t>
            </a:r>
            <a:r>
              <a:rPr lang="en-US" altLang="zh-CN" sz="2400">
                <a:latin typeface="Arial" panose="020B0604020202020204" pitchFamily="34" charset="0"/>
                <a:ea typeface="宋体" panose="02010600030101010101" pitchFamily="2" charset="-122"/>
              </a:rPr>
              <a:t>Y</a:t>
            </a:r>
            <a:r>
              <a:rPr lang="zh-CN" altLang="en-US" sz="2400" dirty="0">
                <a:latin typeface="Arial" panose="020B0604020202020204" pitchFamily="34" charset="0"/>
                <a:ea typeface="宋体" panose="02010600030101010101" pitchFamily="2" charset="-122"/>
              </a:rPr>
              <a:t>的第二个与项</a:t>
            </a:r>
            <a:r>
              <a:rPr lang="en-US" altLang="zh-CN" sz="2400">
                <a:latin typeface="Arial" panose="020B0604020202020204" pitchFamily="34" charset="0"/>
                <a:ea typeface="宋体" panose="02010600030101010101" pitchFamily="2" charset="-122"/>
              </a:rPr>
              <a:t>C</a:t>
            </a:r>
            <a:r>
              <a:rPr lang="zh-CN" altLang="en-US" sz="2400" dirty="0">
                <a:latin typeface="Arial" panose="020B0604020202020204" pitchFamily="34" charset="0"/>
                <a:ea typeface="宋体" panose="02010600030101010101" pitchFamily="2" charset="-122"/>
              </a:rPr>
              <a:t>填出卡诺图中间两列的四个</a:t>
            </a:r>
            <a:r>
              <a:rPr lang="en-US" altLang="zh-CN" sz="240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 </a:t>
            </a:r>
          </a:p>
          <a:p>
            <a:r>
              <a:rPr lang="zh-CN" altLang="en-US" sz="2400" dirty="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Z</a:t>
            </a:r>
            <a:r>
              <a:rPr lang="zh-CN" altLang="en-US" sz="2400" dirty="0">
                <a:latin typeface="Arial" panose="020B0604020202020204" pitchFamily="34" charset="0"/>
                <a:ea typeface="宋体" panose="02010600030101010101" pitchFamily="2" charset="-122"/>
              </a:rPr>
              <a:t>的卡诺图如图（</a:t>
            </a:r>
            <a:r>
              <a:rPr lang="en-US" altLang="zh-CN" sz="2400">
                <a:latin typeface="Arial" panose="020B0604020202020204" pitchFamily="34" charset="0"/>
                <a:ea typeface="宋体" panose="02010600030101010101" pitchFamily="2" charset="-122"/>
              </a:rPr>
              <a:t>b</a:t>
            </a:r>
            <a:r>
              <a:rPr lang="zh-CN" altLang="en-US" sz="2400" dirty="0">
                <a:latin typeface="Arial" panose="020B0604020202020204" pitchFamily="34" charset="0"/>
                <a:ea typeface="宋体" panose="02010600030101010101" pitchFamily="2" charset="-122"/>
              </a:rPr>
              <a:t>）所示。 其中， </a:t>
            </a:r>
            <a:r>
              <a:rPr lang="en-US" altLang="zh-CN" sz="2400">
                <a:latin typeface="Arial" panose="020B0604020202020204" pitchFamily="34" charset="0"/>
                <a:ea typeface="宋体" panose="02010600030101010101" pitchFamily="2" charset="-122"/>
              </a:rPr>
              <a:t>Z</a:t>
            </a:r>
            <a:r>
              <a:rPr lang="zh-CN" altLang="en-US" sz="2400" dirty="0">
                <a:latin typeface="Arial" panose="020B0604020202020204" pitchFamily="34" charset="0"/>
                <a:ea typeface="宋体" panose="02010600030101010101" pitchFamily="2" charset="-122"/>
              </a:rPr>
              <a:t>的第一个或项</a:t>
            </a:r>
            <a:r>
              <a:rPr lang="en-US" altLang="zh-CN" sz="2400">
                <a:latin typeface="Arial" panose="020B0604020202020204" pitchFamily="34" charset="0"/>
                <a:ea typeface="宋体" panose="02010600030101010101" pitchFamily="2" charset="-122"/>
              </a:rPr>
              <a:t>+B</a:t>
            </a:r>
            <a:r>
              <a:rPr lang="zh-CN" altLang="en-US" sz="2400" dirty="0">
                <a:latin typeface="Arial" panose="020B0604020202020204" pitchFamily="34" charset="0"/>
                <a:ea typeface="宋体" panose="02010600030101010101" pitchFamily="2" charset="-122"/>
              </a:rPr>
              <a:t>填出卡诺图第二行左侧的两个</a:t>
            </a:r>
            <a:r>
              <a:rPr lang="en-US" altLang="zh-CN" sz="240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 </a:t>
            </a:r>
            <a:r>
              <a:rPr lang="en-US" altLang="zh-CN" sz="2400">
                <a:latin typeface="Arial" panose="020B0604020202020204" pitchFamily="34" charset="0"/>
                <a:ea typeface="宋体" panose="02010600030101010101" pitchFamily="2" charset="-122"/>
              </a:rPr>
              <a:t>Z</a:t>
            </a:r>
            <a:r>
              <a:rPr lang="zh-CN" altLang="en-US" sz="2400" dirty="0">
                <a:latin typeface="Arial" panose="020B0604020202020204" pitchFamily="34" charset="0"/>
                <a:ea typeface="宋体" panose="02010600030101010101" pitchFamily="2" charset="-122"/>
              </a:rPr>
              <a:t>的第二个或项填出卡诺图中间两列的四个</a:t>
            </a:r>
            <a:r>
              <a:rPr lang="en-US" altLang="zh-CN" sz="240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文本框 198659"/>
          <p:cNvSpPr txBox="1"/>
          <p:nvPr/>
        </p:nvSpPr>
        <p:spPr>
          <a:xfrm>
            <a:off x="76200" y="457200"/>
            <a:ext cx="8991600" cy="3139321"/>
          </a:xfrm>
          <a:prstGeom prst="rect">
            <a:avLst/>
          </a:prstGeom>
          <a:noFill/>
          <a:ln w="9525">
            <a:noFill/>
          </a:ln>
        </p:spPr>
        <p:txBody>
          <a:bodyPr anchor="t" anchorCtr="0">
            <a:spAutoFit/>
          </a:bodyPr>
          <a:lstStyle/>
          <a:p>
            <a:pPr>
              <a:lnSpc>
                <a:spcPct val="125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六。 从</a:t>
            </a:r>
            <a:r>
              <a:rPr lang="zh-CN" altLang="en-US" sz="2400" dirty="0">
                <a:solidFill>
                  <a:srgbClr val="FF0000"/>
                </a:solidFill>
                <a:latin typeface="Times New Roman" panose="02020603050405020304" pitchFamily="18" charset="0"/>
                <a:ea typeface="宋体" panose="02010600030101010101" pitchFamily="2" charset="-122"/>
              </a:rPr>
              <a:t>卡诺图到标准表达式</a:t>
            </a:r>
            <a:r>
              <a:rPr lang="zh-CN" altLang="en-US" sz="2400" dirty="0">
                <a:latin typeface="Times New Roman" panose="02020603050405020304" pitchFamily="18" charset="0"/>
                <a:ea typeface="宋体" panose="02010600030101010101" pitchFamily="2" charset="-122"/>
              </a:rPr>
              <a:t></a:t>
            </a:r>
          </a:p>
          <a:p>
            <a:pPr>
              <a:lnSpc>
                <a:spcPct val="125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。标准与或表达式</a:t>
            </a:r>
          </a:p>
          <a:p>
            <a:pPr>
              <a:lnSpc>
                <a:spcPct val="125000"/>
              </a:lnSpc>
              <a:spcBef>
                <a:spcPct val="50000"/>
              </a:spcBef>
            </a:pPr>
            <a:r>
              <a:rPr lang="zh-CN" altLang="en-US" sz="2400" dirty="0">
                <a:latin typeface="Times New Roman" panose="02020603050405020304" pitchFamily="18" charset="0"/>
                <a:ea typeface="宋体" panose="02010600030101010101" pitchFamily="2" charset="-122"/>
              </a:rPr>
              <a:t>	将卡诺图中函数值为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的方格对应的</a:t>
            </a:r>
            <a:r>
              <a:rPr lang="zh-CN" altLang="en-US" sz="2400" dirty="0">
                <a:solidFill>
                  <a:srgbClr val="FF0000"/>
                </a:solidFill>
                <a:latin typeface="Times New Roman" panose="02020603050405020304" pitchFamily="18" charset="0"/>
                <a:ea typeface="宋体" panose="02010600030101010101" pitchFamily="2" charset="-122"/>
              </a:rPr>
              <a:t>最小项相或</a:t>
            </a:r>
            <a:r>
              <a:rPr lang="zh-CN" altLang="en-US" sz="2400" dirty="0">
                <a:latin typeface="Times New Roman" panose="02020603050405020304" pitchFamily="18" charset="0"/>
                <a:ea typeface="宋体" panose="02010600030101010101" pitchFamily="2" charset="-122"/>
              </a:rPr>
              <a:t>。</a:t>
            </a:r>
          </a:p>
          <a:p>
            <a:pPr>
              <a:lnSpc>
                <a:spcPct val="125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。标准或与表达式</a:t>
            </a:r>
          </a:p>
          <a:p>
            <a:pPr>
              <a:lnSpc>
                <a:spcPct val="125000"/>
              </a:lnSpc>
              <a:spcBef>
                <a:spcPct val="50000"/>
              </a:spcBef>
            </a:pPr>
            <a:r>
              <a:rPr lang="zh-CN" altLang="en-US" sz="2400" dirty="0">
                <a:latin typeface="Times New Roman" panose="02020603050405020304" pitchFamily="18" charset="0"/>
                <a:ea typeface="宋体" panose="02010600030101010101" pitchFamily="2" charset="-122"/>
              </a:rPr>
              <a:t>	将卡诺图中函数值为</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的方格对应的</a:t>
            </a:r>
            <a:r>
              <a:rPr lang="zh-CN" altLang="en-US" sz="2400" dirty="0">
                <a:solidFill>
                  <a:srgbClr val="FF0000"/>
                </a:solidFill>
                <a:latin typeface="Times New Roman" panose="02020603050405020304" pitchFamily="18" charset="0"/>
                <a:ea typeface="宋体" panose="02010600030101010101" pitchFamily="2" charset="-122"/>
              </a:rPr>
              <a:t>最大项相与</a:t>
            </a:r>
            <a:r>
              <a:rPr lang="zh-CN" altLang="en-US" sz="2400" dirty="0">
                <a:latin typeface="Times New Roman" panose="02020603050405020304" pitchFamily="18" charset="0"/>
                <a:ea typeface="宋体" panose="02010600030101010101" pitchFamily="2" charset="-122"/>
              </a:rPr>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文本框 147459"/>
          <p:cNvSpPr txBox="1"/>
          <p:nvPr/>
        </p:nvSpPr>
        <p:spPr>
          <a:xfrm>
            <a:off x="457200" y="3429000"/>
            <a:ext cx="39433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Y</a:t>
            </a:r>
            <a:r>
              <a:rPr lang="zh-CN" altLang="en-US" sz="2400">
                <a:latin typeface="Times New Roman" panose="02020603050405020304" pitchFamily="18" charset="0"/>
                <a:ea typeface="宋体" panose="02010600030101010101" pitchFamily="2" charset="-122"/>
              </a:rPr>
              <a:t>和</a:t>
            </a:r>
            <a:r>
              <a:rPr lang="en-US" altLang="zh-CN" sz="2400">
                <a:latin typeface="Times New Roman" panose="02020603050405020304" pitchFamily="18" charset="0"/>
                <a:ea typeface="宋体" panose="02010600030101010101" pitchFamily="2" charset="-122"/>
              </a:rPr>
              <a:t>Z</a:t>
            </a:r>
            <a:r>
              <a:rPr lang="zh-CN" altLang="en-US" sz="2400" dirty="0">
                <a:latin typeface="Times New Roman" panose="02020603050405020304" pitchFamily="18" charset="0"/>
                <a:ea typeface="宋体" panose="02010600030101010101" pitchFamily="2" charset="-122"/>
              </a:rPr>
              <a:t>的标准表达式分别为</a:t>
            </a:r>
            <a:endParaRPr lang="zh-CN" altLang="en-US" sz="2400">
              <a:latin typeface="Times New Roman" panose="02020603050405020304" pitchFamily="18" charset="0"/>
              <a:ea typeface="宋体" panose="02010600030101010101" pitchFamily="2" charset="-122"/>
            </a:endParaRPr>
          </a:p>
        </p:txBody>
      </p:sp>
      <p:graphicFrame>
        <p:nvGraphicFramePr>
          <p:cNvPr id="176130" name="对象 147460"/>
          <p:cNvGraphicFramePr/>
          <p:nvPr/>
        </p:nvGraphicFramePr>
        <p:xfrm>
          <a:off x="152400" y="3886200"/>
          <a:ext cx="8610600" cy="2971800"/>
        </p:xfrm>
        <a:graphic>
          <a:graphicData uri="http://schemas.openxmlformats.org/presentationml/2006/ole">
            <mc:AlternateContent xmlns:mc="http://schemas.openxmlformats.org/markup-compatibility/2006">
              <mc:Choice xmlns:v="urn:schemas-microsoft-com:vml" Requires="v">
                <p:oleObj spid="_x0000_s33821" r:id="rId3" imgW="4343400" imgH="1638300" progId="Equation.3">
                  <p:embed/>
                </p:oleObj>
              </mc:Choice>
              <mc:Fallback>
                <p:oleObj r:id="rId3" imgW="4343400" imgH="1638300" progId="Equation.3">
                  <p:embed/>
                  <p:pic>
                    <p:nvPicPr>
                      <p:cNvPr id="0" name="图片 3132"/>
                      <p:cNvPicPr/>
                      <p:nvPr/>
                    </p:nvPicPr>
                    <p:blipFill>
                      <a:blip r:embed="rId4"/>
                      <a:stretch>
                        <a:fillRect/>
                      </a:stretch>
                    </p:blipFill>
                    <p:spPr>
                      <a:xfrm>
                        <a:off x="152400" y="3886200"/>
                        <a:ext cx="8610600" cy="2971800"/>
                      </a:xfrm>
                      <a:prstGeom prst="rect">
                        <a:avLst/>
                      </a:prstGeom>
                      <a:noFill/>
                      <a:ln w="38100">
                        <a:noFill/>
                        <a:miter/>
                      </a:ln>
                    </p:spPr>
                  </p:pic>
                </p:oleObj>
              </mc:Fallback>
            </mc:AlternateContent>
          </a:graphicData>
        </a:graphic>
      </p:graphicFrame>
      <p:sp>
        <p:nvSpPr>
          <p:cNvPr id="176131" name="矩形 147462"/>
          <p:cNvSpPr/>
          <p:nvPr/>
        </p:nvSpPr>
        <p:spPr>
          <a:xfrm>
            <a:off x="228600" y="152400"/>
            <a:ext cx="8001000" cy="457200"/>
          </a:xfrm>
          <a:prstGeom prst="rect">
            <a:avLst/>
          </a:prstGeom>
          <a:noFill/>
          <a:ln w="9525">
            <a:noFill/>
          </a:ln>
        </p:spPr>
        <p:txBody>
          <a:bodyPr anchor="t" anchorCtr="0">
            <a:spAutoFit/>
          </a:bodyPr>
          <a:lstStyle/>
          <a:p>
            <a:r>
              <a:rPr lang="zh-CN" altLang="en-US" sz="2400" dirty="0">
                <a:latin typeface="Arial" panose="020B0604020202020204" pitchFamily="34" charset="0"/>
                <a:ea typeface="宋体" panose="02010600030101010101" pitchFamily="2" charset="-122"/>
              </a:rPr>
              <a:t>例：写出</a:t>
            </a:r>
            <a:r>
              <a:rPr lang="en-US" altLang="zh-CN" sz="2400">
                <a:latin typeface="Arial" panose="020B0604020202020204" pitchFamily="34" charset="0"/>
                <a:ea typeface="宋体" panose="02010600030101010101" pitchFamily="2" charset="-122"/>
              </a:rPr>
              <a:t>Y</a:t>
            </a:r>
            <a:r>
              <a:rPr lang="zh-CN" altLang="en-US" sz="2400" dirty="0">
                <a:latin typeface="Arial" panose="020B0604020202020204" pitchFamily="34" charset="0"/>
                <a:ea typeface="宋体" panose="02010600030101010101" pitchFamily="2" charset="-122"/>
              </a:rPr>
              <a:t>和</a:t>
            </a:r>
            <a:r>
              <a:rPr lang="en-US" altLang="zh-CN" sz="2400">
                <a:latin typeface="Arial" panose="020B0604020202020204" pitchFamily="34" charset="0"/>
                <a:ea typeface="宋体" panose="02010600030101010101" pitchFamily="2" charset="-122"/>
              </a:rPr>
              <a:t>Z</a:t>
            </a:r>
            <a:r>
              <a:rPr lang="zh-CN" altLang="en-US" sz="2400" dirty="0">
                <a:latin typeface="Arial" panose="020B0604020202020204" pitchFamily="34" charset="0"/>
                <a:ea typeface="宋体" panose="02010600030101010101" pitchFamily="2" charset="-122"/>
              </a:rPr>
              <a:t>的标准与或表达式和标准或与表达式。</a:t>
            </a:r>
            <a:endParaRPr lang="zh-CN" altLang="en-US">
              <a:latin typeface="Arial" panose="020B0604020202020204" pitchFamily="34" charset="0"/>
              <a:ea typeface="宋体" panose="02010600030101010101" pitchFamily="2" charset="-122"/>
            </a:endParaRPr>
          </a:p>
        </p:txBody>
      </p:sp>
      <p:graphicFrame>
        <p:nvGraphicFramePr>
          <p:cNvPr id="176132" name="对象 147463"/>
          <p:cNvGraphicFramePr/>
          <p:nvPr/>
        </p:nvGraphicFramePr>
        <p:xfrm>
          <a:off x="0" y="685800"/>
          <a:ext cx="8686800" cy="2841625"/>
        </p:xfrm>
        <a:graphic>
          <a:graphicData uri="http://schemas.openxmlformats.org/presentationml/2006/ole">
            <mc:AlternateContent xmlns:mc="http://schemas.openxmlformats.org/markup-compatibility/2006">
              <mc:Choice xmlns:v="urn:schemas-microsoft-com:vml" Requires="v">
                <p:oleObj spid="_x0000_s33822" r:id="rId5" imgW="3284220" imgH="1074420" progId="Visio.Drawing.4">
                  <p:embed/>
                </p:oleObj>
              </mc:Choice>
              <mc:Fallback>
                <p:oleObj r:id="rId5" imgW="3284220" imgH="1074420" progId="Visio.Drawing.4">
                  <p:embed/>
                  <p:pic>
                    <p:nvPicPr>
                      <p:cNvPr id="0" name="图片 3130"/>
                      <p:cNvPicPr/>
                      <p:nvPr/>
                    </p:nvPicPr>
                    <p:blipFill>
                      <a:blip r:embed="rId6"/>
                      <a:stretch>
                        <a:fillRect/>
                      </a:stretch>
                    </p:blipFill>
                    <p:spPr>
                      <a:xfrm>
                        <a:off x="0" y="685800"/>
                        <a:ext cx="8686800" cy="2841625"/>
                      </a:xfrm>
                      <a:prstGeom prst="rect">
                        <a:avLst/>
                      </a:prstGeom>
                      <a:noFill/>
                      <a:ln w="38100">
                        <a:noFill/>
                        <a:miter/>
                      </a:ln>
                    </p:spPr>
                  </p:pic>
                </p:oleObj>
              </mc:Fallback>
            </mc:AlternateContent>
          </a:graphicData>
        </a:graphic>
      </p:graphicFrame>
      <p:sp>
        <p:nvSpPr>
          <p:cNvPr id="176133" name="矩形 147464"/>
          <p:cNvSpPr/>
          <p:nvPr/>
        </p:nvSpPr>
        <p:spPr>
          <a:xfrm>
            <a:off x="7391400" y="2971800"/>
            <a:ext cx="369888" cy="457200"/>
          </a:xfrm>
          <a:prstGeom prst="rect">
            <a:avLst/>
          </a:prstGeom>
          <a:noFill/>
          <a:ln w="9525">
            <a:noFill/>
          </a:ln>
        </p:spPr>
        <p:txBody>
          <a:bodyPr anchor="t" anchorCtr="0">
            <a:spAutoFit/>
          </a:bodyPr>
          <a:lstStyle/>
          <a:p>
            <a:r>
              <a:rPr lang="en-US" altLang="zh-CN" sz="2400">
                <a:latin typeface="Arial" panose="020B0604020202020204" pitchFamily="34" charset="0"/>
                <a:ea typeface="宋体" panose="02010600030101010101" pitchFamily="2" charset="-122"/>
              </a:rPr>
              <a:t>Z</a:t>
            </a:r>
          </a:p>
        </p:txBody>
      </p:sp>
      <p:sp>
        <p:nvSpPr>
          <p:cNvPr id="176134" name="矩形 147465"/>
          <p:cNvSpPr/>
          <p:nvPr/>
        </p:nvSpPr>
        <p:spPr>
          <a:xfrm>
            <a:off x="2819400" y="3048000"/>
            <a:ext cx="387350" cy="457200"/>
          </a:xfrm>
          <a:prstGeom prst="rect">
            <a:avLst/>
          </a:prstGeom>
          <a:noFill/>
          <a:ln w="9525">
            <a:noFill/>
          </a:ln>
        </p:spPr>
        <p:txBody>
          <a:bodyPr wrap="none" anchor="t" anchorCtr="0">
            <a:spAutoFit/>
          </a:bodyPr>
          <a:lstStyle/>
          <a:p>
            <a:r>
              <a:rPr lang="en-US" altLang="zh-CN" sz="2400">
                <a:latin typeface="Arial" panose="020B0604020202020204" pitchFamily="34" charset="0"/>
                <a:ea typeface="宋体" panose="02010600030101010101" pitchFamily="2" charset="-122"/>
              </a:rPr>
              <a:t>Y</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文本框 197635"/>
          <p:cNvSpPr txBox="1"/>
          <p:nvPr/>
        </p:nvSpPr>
        <p:spPr>
          <a:xfrm>
            <a:off x="2971800" y="1190625"/>
            <a:ext cx="4427538" cy="5214938"/>
          </a:xfrm>
          <a:prstGeom prst="rect">
            <a:avLst/>
          </a:prstGeom>
          <a:noFill/>
          <a:ln w="9525">
            <a:noFill/>
          </a:ln>
        </p:spPr>
        <p:txBody>
          <a:bodyPr wrap="none" anchor="t" anchorCtr="0">
            <a:spAutoFit/>
          </a:bodyPr>
          <a:lstStyle/>
          <a:p>
            <a:r>
              <a:rPr lang="zh-CN" altLang="en-US" sz="4800" dirty="0">
                <a:latin typeface="Arial" panose="020B0604020202020204" pitchFamily="34" charset="0"/>
                <a:ea typeface="宋体" panose="02010600030101010101" pitchFamily="2" charset="-122"/>
              </a:rPr>
              <a:t>作业：</a:t>
            </a:r>
          </a:p>
          <a:p>
            <a:endParaRPr lang="zh-CN" altLang="en-US" sz="4800" dirty="0">
              <a:latin typeface="Arial" panose="020B0604020202020204" pitchFamily="34" charset="0"/>
              <a:ea typeface="宋体" panose="02010600030101010101" pitchFamily="2" charset="-122"/>
            </a:endParaRPr>
          </a:p>
          <a:p>
            <a:r>
              <a:rPr lang="en-US" altLang="zh-CN" sz="4800">
                <a:latin typeface="Arial" panose="020B0604020202020204" pitchFamily="34" charset="0"/>
                <a:ea typeface="宋体" panose="02010600030101010101" pitchFamily="2" charset="-122"/>
              </a:rPr>
              <a:t>P30: 1-9(5);</a:t>
            </a:r>
          </a:p>
          <a:p>
            <a:r>
              <a:rPr lang="en-US" altLang="zh-CN" sz="4800">
                <a:latin typeface="Arial" panose="020B0604020202020204" pitchFamily="34" charset="0"/>
                <a:ea typeface="宋体" panose="02010600030101010101" pitchFamily="2" charset="-122"/>
              </a:rPr>
              <a:t>        1-10;</a:t>
            </a:r>
          </a:p>
          <a:p>
            <a:r>
              <a:rPr lang="en-US" altLang="zh-CN" sz="4800">
                <a:latin typeface="Arial" panose="020B0604020202020204" pitchFamily="34" charset="0"/>
                <a:ea typeface="宋体" panose="02010600030101010101" pitchFamily="2" charset="-122"/>
              </a:rPr>
              <a:t>        1-11(1)(7);</a:t>
            </a:r>
          </a:p>
          <a:p>
            <a:r>
              <a:rPr lang="en-US" altLang="zh-CN" sz="4800">
                <a:latin typeface="Arial" panose="020B0604020202020204" pitchFamily="34" charset="0"/>
                <a:ea typeface="宋体" panose="02010600030101010101" pitchFamily="2" charset="-122"/>
              </a:rPr>
              <a:t>        1-12(2)(7);</a:t>
            </a:r>
          </a:p>
          <a:p>
            <a:r>
              <a:rPr lang="en-US" altLang="zh-CN" sz="4800">
                <a:latin typeface="Arial" panose="020B0604020202020204" pitchFamily="34" charset="0"/>
                <a:ea typeface="宋体" panose="02010600030101010101" pitchFamily="2" charset="-122"/>
              </a:rPr>
              <a:t>        1-13.</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51555"/>
          <p:cNvSpPr>
            <a:spLocks noGrp="1"/>
          </p:cNvSpPr>
          <p:nvPr>
            <p:ph type="ctrTitle"/>
          </p:nvPr>
        </p:nvSpPr>
        <p:spPr>
          <a:xfrm>
            <a:off x="685800" y="2130425"/>
            <a:ext cx="7772400" cy="1470025"/>
          </a:xfrm>
        </p:spPr>
        <p:txBody>
          <a:bodyPr anchor="ctr" anchorCtr="0"/>
          <a:lstStyle/>
          <a:p>
            <a:pPr defTabSz="914400">
              <a:buClrTx/>
              <a:buSzTx/>
              <a:buFontTx/>
              <a:buNone/>
            </a:pPr>
            <a:endParaRPr lang="zh-CN" altLang="zh-CN" sz="4400" kern="1200" baseline="0" dirty="0">
              <a:latin typeface="+mj-lt"/>
              <a:ea typeface="+mj-ea"/>
              <a:cs typeface="+mj-cs"/>
            </a:endParaRPr>
          </a:p>
        </p:txBody>
      </p:sp>
      <p:sp>
        <p:nvSpPr>
          <p:cNvPr id="178178" name="副标题 151556"/>
          <p:cNvSpPr>
            <a:spLocks noGrp="1"/>
          </p:cNvSpPr>
          <p:nvPr>
            <p:ph type="subTitle" idx="1"/>
          </p:nvPr>
        </p:nvSpPr>
        <p:spPr>
          <a:xfrm>
            <a:off x="1371600" y="3886200"/>
            <a:ext cx="6400800" cy="1752600"/>
          </a:xfrm>
        </p:spPr>
        <p:txBody>
          <a:bodyPr anchor="t" anchorCtr="0"/>
          <a:lstStyle/>
          <a:p>
            <a:pPr defTabSz="914400">
              <a:buClrTx/>
              <a:buSzTx/>
              <a:buFontTx/>
            </a:pPr>
            <a:r>
              <a:rPr lang="en-US" altLang="zh-CN" sz="3200" kern="1200" baseline="0">
                <a:latin typeface="+mn-lt"/>
                <a:ea typeface="+mn-ea"/>
                <a:cs typeface="+mn-cs"/>
              </a:rPr>
              <a:t>1.5  </a:t>
            </a:r>
            <a:r>
              <a:rPr lang="zh-CN" altLang="en-US" sz="3200" kern="1200" baseline="0" dirty="0">
                <a:latin typeface="+mn-lt"/>
                <a:ea typeface="+mn-ea"/>
                <a:cs typeface="+mn-cs"/>
              </a:rPr>
              <a:t>逻辑函数的化简</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153601"/>
          <p:cNvSpPr>
            <a:spLocks noGrp="1"/>
          </p:cNvSpPr>
          <p:nvPr>
            <p:ph type="title"/>
          </p:nvPr>
        </p:nvSpPr>
        <p:spPr/>
        <p:txBody>
          <a:bodyPr anchor="ctr" anchorCtr="0"/>
          <a:lstStyle/>
          <a:p>
            <a:r>
              <a:rPr lang="zh-CN" altLang="en-US" b="1" dirty="0">
                <a:solidFill>
                  <a:schemeClr val="tx1"/>
                </a:solidFill>
              </a:rPr>
              <a:t>逻辑函数最简的标准</a:t>
            </a:r>
          </a:p>
        </p:txBody>
      </p:sp>
      <p:sp>
        <p:nvSpPr>
          <p:cNvPr id="179202" name="文本占位符 153602"/>
          <p:cNvSpPr>
            <a:spLocks noGrp="1"/>
          </p:cNvSpPr>
          <p:nvPr>
            <p:ph idx="1"/>
          </p:nvPr>
        </p:nvSpPr>
        <p:spPr/>
        <p:txBody>
          <a:bodyPr anchor="t" anchorCtr="0"/>
          <a:lstStyle/>
          <a:p>
            <a:pPr>
              <a:buNone/>
            </a:pPr>
            <a:r>
              <a:rPr lang="en-US" altLang="zh-CN" dirty="0"/>
              <a:t>	</a:t>
            </a:r>
            <a:r>
              <a:rPr lang="zh-CN" altLang="en-US" dirty="0"/>
              <a:t>逻辑函数“最简”的标准与函数本身的类型有关。 类型不同， “最简”的标准也有所不同。 </a:t>
            </a:r>
          </a:p>
          <a:p>
            <a:pPr>
              <a:buNone/>
            </a:pPr>
            <a:r>
              <a:rPr lang="zh-CN" altLang="en-US" dirty="0"/>
              <a:t>      “与或型”逻辑函数需要同时满足下列两个条件， 方可称为“最简”：  </a:t>
            </a:r>
          </a:p>
          <a:p>
            <a:pPr>
              <a:buNone/>
            </a:pPr>
            <a:r>
              <a:rPr lang="zh-CN" altLang="en-US" dirty="0"/>
              <a:t>        </a:t>
            </a:r>
            <a:r>
              <a:rPr lang="en-US" altLang="zh-CN" dirty="0"/>
              <a:t>(1)  </a:t>
            </a:r>
            <a:r>
              <a:rPr lang="zh-CN" altLang="en-US" dirty="0">
                <a:solidFill>
                  <a:srgbClr val="FF0000"/>
                </a:solidFill>
              </a:rPr>
              <a:t>与项最少； </a:t>
            </a:r>
          </a:p>
          <a:p>
            <a:pPr>
              <a:buNone/>
            </a:pPr>
            <a:r>
              <a:rPr lang="zh-CN" altLang="en-US" dirty="0">
                <a:solidFill>
                  <a:srgbClr val="FF0000"/>
                </a:solidFill>
              </a:rPr>
              <a:t>        </a:t>
            </a:r>
            <a:r>
              <a:rPr lang="en-US" altLang="zh-CN" dirty="0">
                <a:solidFill>
                  <a:srgbClr val="FF0000"/>
                </a:solidFill>
              </a:rPr>
              <a:t>(2)  </a:t>
            </a:r>
            <a:r>
              <a:rPr lang="zh-CN" altLang="en-US" dirty="0">
                <a:solidFill>
                  <a:srgbClr val="FF0000"/>
                </a:solidFill>
              </a:rPr>
              <a:t>每个与项中的变量数最少</a:t>
            </a:r>
            <a:r>
              <a:rPr lang="zh-CN" altLang="en-US" dirty="0"/>
              <a:t>。 </a:t>
            </a:r>
          </a:p>
          <a:p>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0241"/>
          <p:cNvSpPr>
            <a:spLocks noGrp="1"/>
          </p:cNvSpPr>
          <p:nvPr>
            <p:ph type="title"/>
          </p:nvPr>
        </p:nvSpPr>
        <p:spPr/>
        <p:txBody>
          <a:bodyPr anchor="ctr" anchorCtr="0"/>
          <a:lstStyle/>
          <a:p>
            <a:r>
              <a:rPr lang="zh-CN" altLang="en-US" dirty="0"/>
              <a:t>进 位 计 数 制 </a:t>
            </a:r>
          </a:p>
        </p:txBody>
      </p:sp>
      <p:sp>
        <p:nvSpPr>
          <p:cNvPr id="36866" name="文本占位符 10242"/>
          <p:cNvSpPr>
            <a:spLocks noGrp="1"/>
          </p:cNvSpPr>
          <p:nvPr>
            <p:ph idx="1"/>
          </p:nvPr>
        </p:nvSpPr>
        <p:spPr/>
        <p:txBody>
          <a:bodyPr anchor="t" anchorCtr="0"/>
          <a:lstStyle/>
          <a:p>
            <a:pPr>
              <a:lnSpc>
                <a:spcPct val="90000"/>
              </a:lnSpc>
            </a:pPr>
            <a:r>
              <a:rPr lang="zh-CN" altLang="en-US" sz="2400" dirty="0"/>
              <a:t>数制是人们对数量计数的一种统计规律。日常生活中广泛使用的是十进制，而数字系统中使用的是二进制。</a:t>
            </a:r>
            <a:br>
              <a:rPr lang="zh-CN" altLang="en-US" sz="2400" dirty="0"/>
            </a:br>
            <a:r>
              <a:rPr lang="en-US" altLang="zh-CN" sz="2400" dirty="0"/>
              <a:t>    </a:t>
            </a:r>
            <a:r>
              <a:rPr lang="zh-CN" altLang="en-US" sz="2400" dirty="0"/>
              <a:t>十进制中采用了</a:t>
            </a:r>
            <a:r>
              <a:rPr lang="en-US" altLang="zh-CN" sz="2400" b="1"/>
              <a:t>0</a:t>
            </a:r>
            <a:r>
              <a:rPr lang="zh-CN" altLang="en-US" sz="2400" b="1" dirty="0"/>
              <a:t>、</a:t>
            </a:r>
            <a:r>
              <a:rPr lang="en-US" altLang="zh-CN" sz="2400" b="1"/>
              <a:t>1</a:t>
            </a:r>
            <a:r>
              <a:rPr lang="zh-CN" altLang="en-US" sz="2400" b="1" dirty="0"/>
              <a:t>、</a:t>
            </a:r>
            <a:r>
              <a:rPr lang="en-US" altLang="zh-CN" sz="2400" b="1"/>
              <a:t>…</a:t>
            </a:r>
            <a:r>
              <a:rPr lang="zh-CN" altLang="en-US" sz="2400" b="1" dirty="0"/>
              <a:t>、</a:t>
            </a:r>
            <a:r>
              <a:rPr lang="en-US" altLang="zh-CN" sz="2400" b="1"/>
              <a:t>9</a:t>
            </a:r>
            <a:r>
              <a:rPr lang="zh-CN" altLang="en-US" sz="2400" b="1" dirty="0"/>
              <a:t>共十个基本数字符号，进位规律是“逢十进一”。</a:t>
            </a:r>
            <a:r>
              <a:rPr lang="zh-CN" altLang="en-US" sz="2400" dirty="0"/>
              <a:t>当用若干个数字符号并在一起表示一个数时，处在不同位置的数字符号，其值的含意不同。 如： </a:t>
            </a:r>
            <a:br>
              <a:rPr lang="zh-CN" altLang="en-US" sz="2400" dirty="0"/>
            </a:br>
            <a:endParaRPr lang="zh-CN" altLang="en-US" sz="2400" dirty="0"/>
          </a:p>
          <a:p>
            <a:pPr>
              <a:lnSpc>
                <a:spcPct val="90000"/>
              </a:lnSpc>
              <a:buNone/>
            </a:pPr>
            <a:r>
              <a:rPr lang="zh-CN" altLang="en-US" sz="2400" dirty="0"/>
              <a:t> </a:t>
            </a:r>
          </a:p>
          <a:p>
            <a:pPr>
              <a:lnSpc>
                <a:spcPct val="90000"/>
              </a:lnSpc>
              <a:buNone/>
            </a:pPr>
            <a:r>
              <a:rPr lang="zh-CN" altLang="en-US" sz="2400" dirty="0"/>
              <a:t/>
            </a:r>
            <a:br>
              <a:rPr lang="zh-CN" altLang="en-US" sz="2400" dirty="0"/>
            </a:br>
            <a:r>
              <a:rPr lang="en-US" altLang="zh-CN" sz="2400" dirty="0"/>
              <a:t>    </a:t>
            </a:r>
            <a:r>
              <a:rPr lang="zh-CN" altLang="en-US" sz="2400" dirty="0"/>
              <a:t>同一个字符</a:t>
            </a:r>
            <a:r>
              <a:rPr lang="en-US" altLang="zh-CN" sz="2400"/>
              <a:t>5</a:t>
            </a:r>
            <a:r>
              <a:rPr lang="zh-CN" altLang="en-US" sz="2400" dirty="0"/>
              <a:t>从左到右所代表的值依次为</a:t>
            </a:r>
            <a:r>
              <a:rPr lang="en-US" altLang="zh-CN" sz="2400"/>
              <a:t>500</a:t>
            </a:r>
            <a:r>
              <a:rPr lang="zh-CN" altLang="en-US" sz="2400" dirty="0"/>
              <a:t>、</a:t>
            </a:r>
            <a:r>
              <a:rPr lang="en-US" altLang="zh-CN" sz="2400"/>
              <a:t>50</a:t>
            </a:r>
            <a:r>
              <a:rPr lang="zh-CN" altLang="en-US" sz="2400" dirty="0"/>
              <a:t>、</a:t>
            </a:r>
            <a:r>
              <a:rPr lang="en-US" altLang="zh-CN" sz="2400"/>
              <a:t>5</a:t>
            </a:r>
            <a:r>
              <a:rPr lang="zh-CN" altLang="en-US" sz="2400" dirty="0"/>
              <a:t>。即</a:t>
            </a:r>
            <a:br>
              <a:rPr lang="zh-CN" altLang="en-US" sz="2400" dirty="0"/>
            </a:br>
            <a:r>
              <a:rPr lang="en-US" altLang="zh-CN" sz="2400" dirty="0"/>
              <a:t>                 </a:t>
            </a:r>
            <a:r>
              <a:rPr lang="en-US" altLang="zh-CN" sz="2400"/>
              <a:t>(555)</a:t>
            </a:r>
            <a:r>
              <a:rPr lang="en-US" altLang="zh-CN" sz="2400" baseline="-25000"/>
              <a:t>10</a:t>
            </a:r>
            <a:r>
              <a:rPr lang="en-US" altLang="zh-CN" sz="2400"/>
              <a:t> = 5×10</a:t>
            </a:r>
            <a:r>
              <a:rPr lang="en-US" altLang="zh-CN" sz="2400" baseline="30000"/>
              <a:t>2</a:t>
            </a:r>
            <a:r>
              <a:rPr lang="en-US" altLang="zh-CN" sz="2400"/>
              <a:t>+5×10</a:t>
            </a:r>
            <a:r>
              <a:rPr lang="en-US" altLang="zh-CN" sz="2400" baseline="30000"/>
              <a:t>1</a:t>
            </a:r>
            <a:r>
              <a:rPr lang="en-US" altLang="zh-CN" sz="2400"/>
              <a:t>+5×10</a:t>
            </a:r>
            <a:r>
              <a:rPr lang="en-US" altLang="zh-CN" sz="2400" baseline="30000"/>
              <a:t>0 </a:t>
            </a:r>
            <a:r>
              <a:rPr lang="en-US" altLang="zh-CN" sz="2400"/>
              <a:t/>
            </a:r>
            <a:br>
              <a:rPr lang="en-US" altLang="zh-CN" sz="2400"/>
            </a:br>
            <a:endParaRPr lang="en-US" altLang="zh-CN" sz="2400"/>
          </a:p>
        </p:txBody>
      </p:sp>
      <p:pic>
        <p:nvPicPr>
          <p:cNvPr id="36867" name="图片 10244" descr="1-2-1-555-1"/>
          <p:cNvPicPr>
            <a:picLocks noChangeAspect="1"/>
          </p:cNvPicPr>
          <p:nvPr/>
        </p:nvPicPr>
        <p:blipFill>
          <a:blip r:embed="rId2"/>
          <a:stretch>
            <a:fillRect/>
          </a:stretch>
        </p:blipFill>
        <p:spPr>
          <a:xfrm>
            <a:off x="3429000" y="3505200"/>
            <a:ext cx="2381250" cy="1238250"/>
          </a:xfrm>
          <a:prstGeom prst="rect">
            <a:avLst/>
          </a:prstGeom>
          <a:noFill/>
          <a:ln w="9525">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文本框 154627"/>
          <p:cNvSpPr txBox="1"/>
          <p:nvPr/>
        </p:nvSpPr>
        <p:spPr>
          <a:xfrm>
            <a:off x="228600" y="457200"/>
            <a:ext cx="8763000" cy="5781675"/>
          </a:xfrm>
          <a:prstGeom prst="rect">
            <a:avLst/>
          </a:prstGeom>
          <a:noFill/>
          <a:ln w="9525">
            <a:noFill/>
          </a:ln>
        </p:spPr>
        <p:txBody>
          <a:bodyPr anchor="t" anchorCtr="0">
            <a:spAutoFit/>
          </a:bodyPr>
          <a:lstStyle/>
          <a:p>
            <a:pPr>
              <a:lnSpc>
                <a:spcPct val="178000"/>
              </a:lnSpc>
              <a:spcBef>
                <a:spcPct val="50000"/>
              </a:spcBef>
            </a:pPr>
            <a:r>
              <a:rPr lang="en-US" altLang="zh-CN" sz="3200" dirty="0">
                <a:latin typeface="Arial" panose="020B0604020202020204" pitchFamily="34" charset="0"/>
                <a:ea typeface="宋体" panose="02010600030101010101" pitchFamily="2" charset="-122"/>
              </a:rPr>
              <a:t>	“</a:t>
            </a:r>
            <a:r>
              <a:rPr lang="zh-CN" altLang="en-US" sz="3200" dirty="0">
                <a:latin typeface="Arial" panose="020B0604020202020204" pitchFamily="34" charset="0"/>
                <a:ea typeface="宋体" panose="02010600030101010101" pitchFamily="2" charset="-122"/>
              </a:rPr>
              <a:t>或与型”逻辑函数需要同时满足下列两个条件， 方可称为“最简”：</a:t>
            </a:r>
          </a:p>
          <a:p>
            <a:pPr>
              <a:lnSpc>
                <a:spcPct val="178000"/>
              </a:lnSpc>
              <a:spcBef>
                <a:spcPct val="50000"/>
              </a:spcBef>
            </a:pPr>
            <a:r>
              <a:rPr lang="zh-CN" altLang="en-US" sz="3200" dirty="0">
                <a:latin typeface="Arial" panose="020B0604020202020204" pitchFamily="34" charset="0"/>
                <a:ea typeface="宋体" panose="02010600030101010101" pitchFamily="2" charset="-122"/>
              </a:rPr>
              <a:t> </a:t>
            </a:r>
            <a:r>
              <a:rPr lang="en-US" altLang="zh-CN" sz="3200" dirty="0">
                <a:latin typeface="Arial" panose="020B0604020202020204" pitchFamily="34" charset="0"/>
                <a:ea typeface="宋体" panose="02010600030101010101" pitchFamily="2" charset="-122"/>
              </a:rPr>
              <a:t>(1)</a:t>
            </a:r>
            <a:r>
              <a:rPr lang="zh-CN" altLang="en-US" sz="3200" dirty="0">
                <a:solidFill>
                  <a:srgbClr val="FF0000"/>
                </a:solidFill>
                <a:latin typeface="Arial" panose="020B0604020202020204" pitchFamily="34" charset="0"/>
                <a:ea typeface="宋体" panose="02010600030101010101" pitchFamily="2" charset="-122"/>
              </a:rPr>
              <a:t>或项最少；</a:t>
            </a:r>
            <a:r>
              <a:rPr lang="en-US" altLang="zh-CN" sz="3200" dirty="0">
                <a:solidFill>
                  <a:srgbClr val="FF0000"/>
                </a:solidFill>
                <a:latin typeface="Arial" panose="020B0604020202020204" pitchFamily="34" charset="0"/>
                <a:ea typeface="宋体" panose="02010600030101010101" pitchFamily="2" charset="-122"/>
              </a:rPr>
              <a:t>(2)</a:t>
            </a:r>
            <a:r>
              <a:rPr lang="zh-CN" altLang="en-US" sz="3200" dirty="0">
                <a:solidFill>
                  <a:srgbClr val="FF0000"/>
                </a:solidFill>
                <a:latin typeface="Arial" panose="020B0604020202020204" pitchFamily="34" charset="0"/>
                <a:ea typeface="宋体" panose="02010600030101010101" pitchFamily="2" charset="-122"/>
              </a:rPr>
              <a:t>每个或项中的变量数最少</a:t>
            </a:r>
            <a:r>
              <a:rPr lang="zh-CN" altLang="en-US" sz="3200" dirty="0">
                <a:latin typeface="Arial" panose="020B0604020202020204" pitchFamily="34" charset="0"/>
                <a:ea typeface="宋体" panose="02010600030101010101" pitchFamily="2" charset="-122"/>
              </a:rPr>
              <a:t>。</a:t>
            </a:r>
            <a:r>
              <a:rPr lang="zh-CN" altLang="en-US" sz="3200" dirty="0">
                <a:latin typeface="Times New Roman" panose="02020603050405020304" pitchFamily="18" charset="0"/>
                <a:ea typeface="宋体" panose="02010600030101010101" pitchFamily="2" charset="-122"/>
              </a:rPr>
              <a:t> </a:t>
            </a:r>
          </a:p>
          <a:p>
            <a:pPr>
              <a:lnSpc>
                <a:spcPct val="178000"/>
              </a:lnSpc>
              <a:spcBef>
                <a:spcPct val="50000"/>
              </a:spcBef>
            </a:pPr>
            <a:r>
              <a:rPr lang="zh-CN" altLang="en-US" sz="3200" dirty="0">
                <a:latin typeface="Times New Roman" panose="02020603050405020304" pitchFamily="18" charset="0"/>
                <a:ea typeface="宋体" panose="02010600030101010101" pitchFamily="2" charset="-122"/>
              </a:rPr>
              <a:t>        注意： 同一类型的逻辑函数表达式有时候可能会有简单程度相同的多个最简式。这与化简时所使用的方法有关。</a:t>
            </a:r>
            <a:r>
              <a:rPr lang="zh-CN" altLang="en-US" sz="2400" dirty="0">
                <a:latin typeface="Times New Roman" panose="02020603050405020304" pitchFamily="18" charset="0"/>
                <a:ea typeface="宋体" panose="02010600030101010101" pitchFamily="2" charset="-122"/>
              </a:rPr>
              <a:t> </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49" name="组合 155656"/>
          <p:cNvGrpSpPr/>
          <p:nvPr/>
        </p:nvGrpSpPr>
        <p:grpSpPr>
          <a:xfrm>
            <a:off x="0" y="914400"/>
            <a:ext cx="9144000" cy="3914775"/>
            <a:chOff x="0" y="576"/>
            <a:chExt cx="5760" cy="2466"/>
          </a:xfrm>
        </p:grpSpPr>
        <p:sp>
          <p:nvSpPr>
            <p:cNvPr id="181250" name="文本框 155652"/>
            <p:cNvSpPr txBox="1"/>
            <p:nvPr/>
          </p:nvSpPr>
          <p:spPr>
            <a:xfrm>
              <a:off x="0" y="576"/>
              <a:ext cx="5760" cy="2466"/>
            </a:xfrm>
            <a:prstGeom prst="rect">
              <a:avLst/>
            </a:prstGeom>
            <a:noFill/>
            <a:ln w="9525">
              <a:noFill/>
            </a:ln>
          </p:spPr>
          <p:txBody>
            <a:bodyPr anchor="t" anchorCtr="0">
              <a:spAutoFit/>
            </a:bodyPr>
            <a:lstStyle/>
            <a:p>
              <a:pPr>
                <a:lnSpc>
                  <a:spcPct val="158000"/>
                </a:lnSpc>
                <a:spcBef>
                  <a:spcPct val="50000"/>
                </a:spcBef>
              </a:pPr>
              <a:r>
                <a:rPr lang="en-US" altLang="zh-CN" sz="2400" b="1" dirty="0">
                  <a:latin typeface="Times New Roman" panose="02020603050405020304" pitchFamily="18" charset="0"/>
                  <a:ea typeface="宋体" panose="02010600030101010101" pitchFamily="2" charset="-122"/>
                </a:rPr>
                <a:t>1.5.1 </a:t>
              </a:r>
              <a:r>
                <a:rPr lang="zh-CN" altLang="en-US" sz="2400" b="1" dirty="0">
                  <a:latin typeface="Times New Roman" panose="02020603050405020304" pitchFamily="18" charset="0"/>
                  <a:ea typeface="宋体" panose="02010600030101010101" pitchFamily="2" charset="-122"/>
                </a:rPr>
                <a:t>公式法化简逻辑函数</a:t>
              </a:r>
              <a:r>
                <a:rPr lang="zh-CN" altLang="en-US" sz="2400" dirty="0">
                  <a:latin typeface="Times New Roman" panose="02020603050405020304" pitchFamily="18" charset="0"/>
                  <a:ea typeface="宋体" panose="02010600030101010101" pitchFamily="2" charset="-122"/>
                </a:rPr>
                <a:t></a:t>
              </a:r>
            </a:p>
            <a:p>
              <a:pPr>
                <a:lnSpc>
                  <a:spcPct val="158000"/>
                </a:lnSpc>
                <a:spcBef>
                  <a:spcPct val="50000"/>
                </a:spcBef>
              </a:pPr>
              <a:r>
                <a:rPr lang="zh-CN" altLang="en-US" sz="2400" dirty="0">
                  <a:latin typeface="Times New Roman" panose="02020603050405020304" pitchFamily="18" charset="0"/>
                  <a:ea typeface="宋体" panose="02010600030101010101" pitchFamily="2" charset="-122"/>
                </a:rPr>
                <a:t>     直接利用逻辑代数的</a:t>
              </a:r>
              <a:r>
                <a:rPr lang="zh-CN" altLang="en-US" sz="2400" dirty="0">
                  <a:solidFill>
                    <a:srgbClr val="FF0000"/>
                  </a:solidFill>
                  <a:latin typeface="Times New Roman" panose="02020603050405020304" pitchFamily="18" charset="0"/>
                  <a:ea typeface="宋体" panose="02010600030101010101" pitchFamily="2" charset="-122"/>
                </a:rPr>
                <a:t>基本公式</a:t>
              </a:r>
              <a:r>
                <a:rPr lang="zh-CN" altLang="en-US" sz="2400" dirty="0">
                  <a:latin typeface="Times New Roman" panose="02020603050405020304" pitchFamily="18" charset="0"/>
                  <a:ea typeface="宋体" panose="02010600030101010101" pitchFamily="2" charset="-122"/>
                </a:rPr>
                <a:t>，通过</a:t>
              </a:r>
              <a:r>
                <a:rPr lang="zh-CN" altLang="en-US" sz="2400" dirty="0">
                  <a:solidFill>
                    <a:srgbClr val="FF0000"/>
                  </a:solidFill>
                  <a:latin typeface="Times New Roman" panose="02020603050405020304" pitchFamily="18" charset="0"/>
                  <a:ea typeface="宋体" panose="02010600030101010101" pitchFamily="2" charset="-122"/>
                </a:rPr>
                <a:t>并项（如                          ）</a:t>
              </a:r>
            </a:p>
            <a:p>
              <a:pPr>
                <a:lnSpc>
                  <a:spcPct val="158000"/>
                </a:lnSpc>
                <a:spcBef>
                  <a:spcPct val="50000"/>
                </a:spcBef>
              </a:pPr>
              <a:r>
                <a:rPr lang="zh-CN" altLang="en-US" sz="2400" dirty="0">
                  <a:solidFill>
                    <a:srgbClr val="FF0000"/>
                  </a:solidFill>
                  <a:latin typeface="Times New Roman" panose="02020603050405020304" pitchFamily="18" charset="0"/>
                  <a:ea typeface="宋体" panose="02010600030101010101" pitchFamily="2" charset="-122"/>
                </a:rPr>
                <a:t>、吸收</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如</a:t>
              </a:r>
              <a:r>
                <a:rPr lang="en-US" altLang="zh-CN" sz="2400" dirty="0">
                  <a:solidFill>
                    <a:srgbClr val="FF0000"/>
                  </a:solidFill>
                  <a:latin typeface="Times New Roman" panose="02020603050405020304" pitchFamily="18" charset="0"/>
                  <a:ea typeface="宋体" panose="02010600030101010101" pitchFamily="2" charset="-122"/>
                </a:rPr>
                <a:t>A+AB=A</a:t>
              </a:r>
              <a:r>
                <a:rPr lang="zh-CN" altLang="en-US" sz="2400" dirty="0">
                  <a:solidFill>
                    <a:srgbClr val="FF0000"/>
                  </a:solidFill>
                  <a:latin typeface="Times New Roman" panose="02020603050405020304" pitchFamily="18" charset="0"/>
                  <a:ea typeface="宋体" panose="02010600030101010101" pitchFamily="2" charset="-122"/>
                </a:rPr>
                <a:t>）、 消元</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如                               </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 配项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如                                                   </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等多种手段消去逻辑函数中多余的项或变量，以实现逻辑函数最简化的方法， 称为</a:t>
              </a:r>
              <a:r>
                <a:rPr lang="zh-CN" altLang="en-US" sz="2400" dirty="0">
                  <a:solidFill>
                    <a:srgbClr val="FF0000"/>
                  </a:solidFill>
                  <a:latin typeface="Times New Roman" panose="02020603050405020304" pitchFamily="18" charset="0"/>
                  <a:ea typeface="宋体" panose="02010600030101010101" pitchFamily="2" charset="-122"/>
                </a:rPr>
                <a:t>公式化简法</a:t>
              </a:r>
              <a:r>
                <a:rPr lang="zh-CN" altLang="en-US" sz="2400" dirty="0">
                  <a:latin typeface="Times New Roman" panose="02020603050405020304" pitchFamily="18" charset="0"/>
                  <a:ea typeface="宋体" panose="02010600030101010101" pitchFamily="2" charset="-122"/>
                </a:rPr>
                <a:t>。 </a:t>
              </a:r>
            </a:p>
          </p:txBody>
        </p:sp>
        <p:graphicFrame>
          <p:nvGraphicFramePr>
            <p:cNvPr id="181251" name="对象 155653"/>
            <p:cNvGraphicFramePr/>
            <p:nvPr/>
          </p:nvGraphicFramePr>
          <p:xfrm>
            <a:off x="4128" y="1104"/>
            <a:ext cx="1180" cy="282"/>
          </p:xfrm>
          <a:graphic>
            <a:graphicData uri="http://schemas.openxmlformats.org/presentationml/2006/ole">
              <mc:AlternateContent xmlns:mc="http://schemas.openxmlformats.org/markup-compatibility/2006">
                <mc:Choice xmlns:v="urn:schemas-microsoft-com:vml" Requires="v">
                  <p:oleObj spid="_x0000_s34857" r:id="rId3" imgW="850265" imgH="203200" progId="Equation.3">
                    <p:embed/>
                  </p:oleObj>
                </mc:Choice>
                <mc:Fallback>
                  <p:oleObj r:id="rId3" imgW="850265" imgH="203200" progId="Equation.3">
                    <p:embed/>
                    <p:pic>
                      <p:nvPicPr>
                        <p:cNvPr id="0" name="图片 3134"/>
                        <p:cNvPicPr/>
                        <p:nvPr/>
                      </p:nvPicPr>
                      <p:blipFill>
                        <a:blip r:embed="rId4"/>
                        <a:stretch>
                          <a:fillRect/>
                        </a:stretch>
                      </p:blipFill>
                      <p:spPr>
                        <a:xfrm>
                          <a:off x="4128" y="1104"/>
                          <a:ext cx="1180" cy="282"/>
                        </a:xfrm>
                        <a:prstGeom prst="rect">
                          <a:avLst/>
                        </a:prstGeom>
                        <a:noFill/>
                        <a:ln w="38100">
                          <a:noFill/>
                          <a:miter/>
                        </a:ln>
                      </p:spPr>
                    </p:pic>
                  </p:oleObj>
                </mc:Fallback>
              </mc:AlternateContent>
            </a:graphicData>
          </a:graphic>
        </p:graphicFrame>
        <p:graphicFrame>
          <p:nvGraphicFramePr>
            <p:cNvPr id="181252" name="对象 155654"/>
            <p:cNvGraphicFramePr/>
            <p:nvPr/>
          </p:nvGraphicFramePr>
          <p:xfrm>
            <a:off x="2784" y="1584"/>
            <a:ext cx="1327" cy="276"/>
          </p:xfrm>
          <a:graphic>
            <a:graphicData uri="http://schemas.openxmlformats.org/presentationml/2006/ole">
              <mc:AlternateContent xmlns:mc="http://schemas.openxmlformats.org/markup-compatibility/2006">
                <mc:Choice xmlns:v="urn:schemas-microsoft-com:vml" Requires="v">
                  <p:oleObj spid="_x0000_s34858" r:id="rId5" imgW="977265" imgH="203200" progId="Equation.3">
                    <p:embed/>
                  </p:oleObj>
                </mc:Choice>
                <mc:Fallback>
                  <p:oleObj r:id="rId5" imgW="977265" imgH="203200" progId="Equation.3">
                    <p:embed/>
                    <p:pic>
                      <p:nvPicPr>
                        <p:cNvPr id="0" name="图片 3135"/>
                        <p:cNvPicPr/>
                        <p:nvPr/>
                      </p:nvPicPr>
                      <p:blipFill>
                        <a:blip r:embed="rId6"/>
                        <a:stretch>
                          <a:fillRect/>
                        </a:stretch>
                      </p:blipFill>
                      <p:spPr>
                        <a:xfrm>
                          <a:off x="2784" y="1584"/>
                          <a:ext cx="1327" cy="276"/>
                        </a:xfrm>
                        <a:prstGeom prst="rect">
                          <a:avLst/>
                        </a:prstGeom>
                        <a:noFill/>
                        <a:ln w="38100">
                          <a:noFill/>
                          <a:miter/>
                        </a:ln>
                      </p:spPr>
                    </p:pic>
                  </p:oleObj>
                </mc:Fallback>
              </mc:AlternateContent>
            </a:graphicData>
          </a:graphic>
        </p:graphicFrame>
        <p:graphicFrame>
          <p:nvGraphicFramePr>
            <p:cNvPr id="181253" name="对象 155655"/>
            <p:cNvGraphicFramePr/>
            <p:nvPr/>
          </p:nvGraphicFramePr>
          <p:xfrm>
            <a:off x="384" y="1968"/>
            <a:ext cx="2343" cy="306"/>
          </p:xfrm>
          <a:graphic>
            <a:graphicData uri="http://schemas.openxmlformats.org/presentationml/2006/ole">
              <mc:AlternateContent xmlns:mc="http://schemas.openxmlformats.org/markup-compatibility/2006">
                <mc:Choice xmlns:v="urn:schemas-microsoft-com:vml" Requires="v">
                  <p:oleObj spid="_x0000_s34859" r:id="rId7" imgW="1649095" imgH="215900" progId="Equation.3">
                    <p:embed/>
                  </p:oleObj>
                </mc:Choice>
                <mc:Fallback>
                  <p:oleObj r:id="rId7" imgW="1649095" imgH="215900" progId="Equation.3">
                    <p:embed/>
                    <p:pic>
                      <p:nvPicPr>
                        <p:cNvPr id="0" name="图片 3136"/>
                        <p:cNvPicPr/>
                        <p:nvPr/>
                      </p:nvPicPr>
                      <p:blipFill>
                        <a:blip r:embed="rId8"/>
                        <a:stretch>
                          <a:fillRect/>
                        </a:stretch>
                      </p:blipFill>
                      <p:spPr>
                        <a:xfrm>
                          <a:off x="384" y="1968"/>
                          <a:ext cx="2343" cy="306"/>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273" name="组合 157699"/>
          <p:cNvGrpSpPr/>
          <p:nvPr/>
        </p:nvGrpSpPr>
        <p:grpSpPr>
          <a:xfrm>
            <a:off x="304800" y="1066800"/>
            <a:ext cx="8118475" cy="485775"/>
            <a:chOff x="230" y="575"/>
            <a:chExt cx="5114" cy="306"/>
          </a:xfrm>
        </p:grpSpPr>
        <p:sp>
          <p:nvSpPr>
            <p:cNvPr id="182274" name="文本框 157700"/>
            <p:cNvSpPr txBox="1"/>
            <p:nvPr/>
          </p:nvSpPr>
          <p:spPr>
            <a:xfrm>
              <a:off x="230" y="593"/>
              <a:ext cx="2948" cy="288"/>
            </a:xfrm>
            <a:prstGeom prst="rect">
              <a:avLst/>
            </a:prstGeom>
            <a:noFill/>
            <a:ln w="9525">
              <a:noFill/>
            </a:ln>
          </p:spPr>
          <p:txBody>
            <a:bodyPr wrap="none" anchor="t" anchorCtr="0">
              <a:spAutoFit/>
            </a:bodyPr>
            <a:lstStyle/>
            <a:p>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例。用代数法化简逻辑函数</a:t>
              </a:r>
              <a:endParaRPr lang="zh-CN" altLang="en-US" sz="2400">
                <a:latin typeface="Times New Roman" panose="02020603050405020304" pitchFamily="18" charset="0"/>
                <a:ea typeface="宋体" panose="02010600030101010101" pitchFamily="2" charset="-122"/>
              </a:endParaRPr>
            </a:p>
          </p:txBody>
        </p:sp>
        <p:graphicFrame>
          <p:nvGraphicFramePr>
            <p:cNvPr id="182275" name="对象 157701"/>
            <p:cNvGraphicFramePr/>
            <p:nvPr/>
          </p:nvGraphicFramePr>
          <p:xfrm>
            <a:off x="3184" y="575"/>
            <a:ext cx="2160" cy="301"/>
          </p:xfrm>
          <a:graphic>
            <a:graphicData uri="http://schemas.openxmlformats.org/presentationml/2006/ole">
              <mc:AlternateContent xmlns:mc="http://schemas.openxmlformats.org/markup-compatibility/2006">
                <mc:Choice xmlns:v="urn:schemas-microsoft-com:vml" Requires="v">
                  <p:oleObj spid="_x0000_s35881" r:id="rId3" imgW="1547495" imgH="215900" progId="Equation.3">
                    <p:embed/>
                  </p:oleObj>
                </mc:Choice>
                <mc:Fallback>
                  <p:oleObj r:id="rId3" imgW="1547495" imgH="215900" progId="Equation.3">
                    <p:embed/>
                    <p:pic>
                      <p:nvPicPr>
                        <p:cNvPr id="0" name="图片 3133"/>
                        <p:cNvPicPr/>
                        <p:nvPr/>
                      </p:nvPicPr>
                      <p:blipFill>
                        <a:blip r:embed="rId4"/>
                        <a:stretch>
                          <a:fillRect/>
                        </a:stretch>
                      </p:blipFill>
                      <p:spPr>
                        <a:xfrm>
                          <a:off x="3184" y="575"/>
                          <a:ext cx="2160" cy="301"/>
                        </a:xfrm>
                        <a:prstGeom prst="rect">
                          <a:avLst/>
                        </a:prstGeom>
                        <a:noFill/>
                        <a:ln w="38100">
                          <a:noFill/>
                          <a:miter/>
                        </a:ln>
                      </p:spPr>
                    </p:pic>
                  </p:oleObj>
                </mc:Fallback>
              </mc:AlternateContent>
            </a:graphicData>
          </a:graphic>
        </p:graphicFrame>
      </p:grpSp>
      <p:sp>
        <p:nvSpPr>
          <p:cNvPr id="182276" name="文本框 157702"/>
          <p:cNvSpPr txBox="1"/>
          <p:nvPr/>
        </p:nvSpPr>
        <p:spPr>
          <a:xfrm>
            <a:off x="609600" y="1987550"/>
            <a:ext cx="485775" cy="457200"/>
          </a:xfrm>
          <a:prstGeom prst="rect">
            <a:avLst/>
          </a:prstGeom>
          <a:noFill/>
          <a:ln w="9525">
            <a:noFill/>
          </a:ln>
        </p:spPr>
        <p:txBody>
          <a:bodyPr wrap="none" anchor="t" anchorCtr="0">
            <a:spAutoFit/>
          </a:bodyPr>
          <a:lstStyle/>
          <a:p>
            <a:r>
              <a:rPr lang="zh-CN" altLang="en-US" sz="2400" b="1">
                <a:latin typeface="Times New Roman" panose="02020603050405020304" pitchFamily="18" charset="0"/>
                <a:ea typeface="宋体" panose="02010600030101010101" pitchFamily="2" charset="-122"/>
              </a:rPr>
              <a:t>解</a:t>
            </a:r>
          </a:p>
        </p:txBody>
      </p:sp>
      <p:graphicFrame>
        <p:nvGraphicFramePr>
          <p:cNvPr id="182277" name="对象 157703"/>
          <p:cNvGraphicFramePr/>
          <p:nvPr/>
        </p:nvGraphicFramePr>
        <p:xfrm>
          <a:off x="609600" y="2881313"/>
          <a:ext cx="5562600" cy="2501900"/>
        </p:xfrm>
        <a:graphic>
          <a:graphicData uri="http://schemas.openxmlformats.org/presentationml/2006/ole">
            <mc:AlternateContent xmlns:mc="http://schemas.openxmlformats.org/markup-compatibility/2006">
              <mc:Choice xmlns:v="urn:schemas-microsoft-com:vml" Requires="v">
                <p:oleObj spid="_x0000_s35882" r:id="rId5" imgW="2654300" imgH="1193800" progId="Equation.3">
                  <p:embed/>
                </p:oleObj>
              </mc:Choice>
              <mc:Fallback>
                <p:oleObj r:id="rId5" imgW="2654300" imgH="1193800" progId="Equation.3">
                  <p:embed/>
                  <p:pic>
                    <p:nvPicPr>
                      <p:cNvPr id="0" name="图片 3137"/>
                      <p:cNvPicPr/>
                      <p:nvPr/>
                    </p:nvPicPr>
                    <p:blipFill>
                      <a:blip r:embed="rId6"/>
                      <a:stretch>
                        <a:fillRect/>
                      </a:stretch>
                    </p:blipFill>
                    <p:spPr>
                      <a:xfrm>
                        <a:off x="609600" y="2881313"/>
                        <a:ext cx="5562600" cy="2501900"/>
                      </a:xfrm>
                      <a:prstGeom prst="rect">
                        <a:avLst/>
                      </a:prstGeom>
                      <a:noFill/>
                      <a:ln w="38100">
                        <a:noFill/>
                        <a:miter/>
                      </a:ln>
                    </p:spPr>
                  </p:pic>
                </p:oleObj>
              </mc:Fallback>
            </mc:AlternateContent>
          </a:graphicData>
        </a:graphic>
      </p:graphicFrame>
      <p:graphicFrame>
        <p:nvGraphicFramePr>
          <p:cNvPr id="182278" name="对象 157704"/>
          <p:cNvGraphicFramePr/>
          <p:nvPr/>
        </p:nvGraphicFramePr>
        <p:xfrm>
          <a:off x="6248356" y="2829719"/>
          <a:ext cx="2743200" cy="2605087"/>
        </p:xfrm>
        <a:graphic>
          <a:graphicData uri="http://schemas.openxmlformats.org/presentationml/2006/ole">
            <mc:AlternateContent xmlns:mc="http://schemas.openxmlformats.org/markup-compatibility/2006">
              <mc:Choice xmlns:v="urn:schemas-microsoft-com:vml" Requires="v">
                <p:oleObj spid="_x0000_s35883" r:id="rId7" imgW="1257300" imgH="1193800" progId="Equation.3">
                  <p:embed/>
                </p:oleObj>
              </mc:Choice>
              <mc:Fallback>
                <p:oleObj r:id="rId7" imgW="1257300" imgH="1193800" progId="Equation.3">
                  <p:embed/>
                  <p:pic>
                    <p:nvPicPr>
                      <p:cNvPr id="0" name="图片 3141"/>
                      <p:cNvPicPr/>
                      <p:nvPr/>
                    </p:nvPicPr>
                    <p:blipFill>
                      <a:blip r:embed="rId8"/>
                      <a:stretch>
                        <a:fillRect/>
                      </a:stretch>
                    </p:blipFill>
                    <p:spPr>
                      <a:xfrm>
                        <a:off x="6248356" y="2829719"/>
                        <a:ext cx="2743200" cy="2605087"/>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文本框 158723"/>
          <p:cNvSpPr txBox="1"/>
          <p:nvPr/>
        </p:nvSpPr>
        <p:spPr>
          <a:xfrm>
            <a:off x="609600" y="457200"/>
            <a:ext cx="5289550" cy="1954213"/>
          </a:xfrm>
          <a:prstGeom prst="rect">
            <a:avLst/>
          </a:prstGeom>
          <a:noFill/>
          <a:ln w="9525">
            <a:noFill/>
          </a:ln>
        </p:spPr>
        <p:txBody>
          <a:bodyPr wrap="none" anchor="t" anchorCtr="0">
            <a:spAutoFit/>
          </a:bodyPr>
          <a:lstStyle/>
          <a:p>
            <a:pPr>
              <a:lnSpc>
                <a:spcPct val="170000"/>
              </a:lnSpc>
            </a:pPr>
            <a:r>
              <a:rPr lang="en-US" altLang="zh-CN" sz="2400" b="1">
                <a:latin typeface="Times New Roman" panose="02020603050405020304" pitchFamily="18" charset="0"/>
                <a:ea typeface="宋体" panose="02010600030101010101" pitchFamily="2" charset="-122"/>
              </a:rPr>
              <a:t>1.5.2 </a:t>
            </a:r>
            <a:r>
              <a:rPr lang="zh-CN" altLang="en-US" sz="2400" b="1" dirty="0">
                <a:latin typeface="Times New Roman" panose="02020603050405020304" pitchFamily="18" charset="0"/>
                <a:ea typeface="宋体" panose="02010600030101010101" pitchFamily="2" charset="-122"/>
              </a:rPr>
              <a:t>逻辑函数的卡诺图化简法</a:t>
            </a:r>
          </a:p>
          <a:p>
            <a:pPr>
              <a:lnSpc>
                <a:spcPct val="170000"/>
              </a:lnSpc>
            </a:pPr>
            <a:r>
              <a:rPr lang="zh-CN" altLang="en-US" sz="2400" b="1">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1.  </a:t>
            </a:r>
            <a:r>
              <a:rPr lang="zh-CN" altLang="en-US" sz="2400" b="1" dirty="0">
                <a:latin typeface="Times New Roman" panose="02020603050405020304" pitchFamily="18" charset="0"/>
                <a:ea typeface="宋体" panose="02010600030101010101" pitchFamily="2" charset="-122"/>
              </a:rPr>
              <a:t>卡诺图化简逻辑函数的原理</a:t>
            </a:r>
          </a:p>
          <a:p>
            <a:pPr>
              <a:lnSpc>
                <a:spcPct val="170000"/>
              </a:lnSpc>
            </a:pPr>
            <a:r>
              <a:rPr lang="zh-CN" altLang="en-US" sz="2400" b="1"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根据逻辑代数的吸收定律： </a:t>
            </a:r>
            <a:endParaRPr lang="zh-CN" altLang="en-US" sz="2400">
              <a:latin typeface="Times New Roman" panose="02020603050405020304" pitchFamily="18" charset="0"/>
              <a:ea typeface="宋体" panose="02010600030101010101" pitchFamily="2" charset="-122"/>
            </a:endParaRPr>
          </a:p>
        </p:txBody>
      </p:sp>
      <p:graphicFrame>
        <p:nvGraphicFramePr>
          <p:cNvPr id="183298" name="对象 158724"/>
          <p:cNvGraphicFramePr/>
          <p:nvPr/>
        </p:nvGraphicFramePr>
        <p:xfrm>
          <a:off x="3657600" y="2492375"/>
          <a:ext cx="2514600" cy="1165225"/>
        </p:xfrm>
        <a:graphic>
          <a:graphicData uri="http://schemas.openxmlformats.org/presentationml/2006/ole">
            <mc:AlternateContent xmlns:mc="http://schemas.openxmlformats.org/markup-compatibility/2006">
              <mc:Choice xmlns:v="urn:schemas-microsoft-com:vml" Requires="v">
                <p:oleObj spid="_x0000_s36882" r:id="rId3" imgW="1206500" imgH="558800" progId="Equation.3">
                  <p:embed/>
                </p:oleObj>
              </mc:Choice>
              <mc:Fallback>
                <p:oleObj r:id="rId3" imgW="1206500" imgH="558800" progId="Equation.3">
                  <p:embed/>
                  <p:pic>
                    <p:nvPicPr>
                      <p:cNvPr id="0" name="图片 3143"/>
                      <p:cNvPicPr/>
                      <p:nvPr/>
                    </p:nvPicPr>
                    <p:blipFill>
                      <a:blip r:embed="rId4"/>
                      <a:stretch>
                        <a:fillRect/>
                      </a:stretch>
                    </p:blipFill>
                    <p:spPr>
                      <a:xfrm>
                        <a:off x="3657600" y="2492375"/>
                        <a:ext cx="2514600" cy="1165225"/>
                      </a:xfrm>
                      <a:prstGeom prst="rect">
                        <a:avLst/>
                      </a:prstGeom>
                      <a:noFill/>
                      <a:ln w="38100">
                        <a:noFill/>
                        <a:miter/>
                      </a:ln>
                    </p:spPr>
                  </p:pic>
                </p:oleObj>
              </mc:Fallback>
            </mc:AlternateContent>
          </a:graphicData>
        </a:graphic>
      </p:graphicFrame>
      <p:sp>
        <p:nvSpPr>
          <p:cNvPr id="183299" name="文本框 158725"/>
          <p:cNvSpPr txBox="1"/>
          <p:nvPr/>
        </p:nvSpPr>
        <p:spPr>
          <a:xfrm>
            <a:off x="228600" y="3733800"/>
            <a:ext cx="8686800" cy="2677656"/>
          </a:xfrm>
          <a:prstGeom prst="rect">
            <a:avLst/>
          </a:prstGeom>
          <a:noFill/>
          <a:ln w="9525">
            <a:noFill/>
          </a:ln>
        </p:spPr>
        <p:txBody>
          <a:bodyPr anchor="t" anchorCtr="0">
            <a:spAutoFit/>
          </a:bodyPr>
          <a:lstStyle/>
          <a:p>
            <a:pPr>
              <a:lnSpc>
                <a:spcPct val="140000"/>
              </a:lnSpc>
              <a:spcBef>
                <a:spcPct val="50000"/>
              </a:spcBef>
            </a:pPr>
            <a:r>
              <a:rPr lang="zh-CN" altLang="en-US" sz="2400" dirty="0">
                <a:latin typeface="Times New Roman" panose="02020603050405020304" pitchFamily="18" charset="0"/>
                <a:ea typeface="宋体" panose="02010600030101010101" pitchFamily="2" charset="-122"/>
              </a:rPr>
              <a:t>可知，</a:t>
            </a:r>
            <a:r>
              <a:rPr lang="zh-CN" altLang="en-US" sz="2400" dirty="0">
                <a:solidFill>
                  <a:srgbClr val="FF0000"/>
                </a:solidFill>
                <a:latin typeface="Times New Roman" panose="02020603050405020304" pitchFamily="18" charset="0"/>
                <a:ea typeface="宋体" panose="02010600030101010101" pitchFamily="2" charset="-122"/>
              </a:rPr>
              <a:t>任意两个只有一个变量取值不同的最小项或最大项结合， 都可以消去取值不同的那个变量而合并为一项</a:t>
            </a:r>
            <a:r>
              <a:rPr lang="zh-CN" altLang="en-US" sz="2400" dirty="0">
                <a:latin typeface="Times New Roman" panose="02020603050405020304" pitchFamily="18" charset="0"/>
                <a:ea typeface="宋体" panose="02010600030101010101" pitchFamily="2" charset="-122"/>
              </a:rPr>
              <a:t>。 而卡诺图上任意两个在几何位置上相邻或与中心轴对称的小方格代表的最小项或最大项都只有一个变量取值不同， 因此， 它们可以结合在一起，消除取值不同的那个变量而合并为一项。见图</a:t>
            </a:r>
            <a:r>
              <a:rPr lang="en-US" altLang="zh-CN" sz="2400" dirty="0">
                <a:latin typeface="Times New Roman" panose="02020603050405020304" pitchFamily="18" charset="0"/>
                <a:ea typeface="宋体" panose="02010600030101010101" pitchFamily="2" charset="-122"/>
              </a:rPr>
              <a:t>1-13</a:t>
            </a:r>
            <a:r>
              <a:rPr lang="zh-CN" altLang="en-US" sz="2400" dirty="0">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文本框 159747"/>
          <p:cNvSpPr txBox="1"/>
          <p:nvPr/>
        </p:nvSpPr>
        <p:spPr>
          <a:xfrm>
            <a:off x="228600" y="381000"/>
            <a:ext cx="8686800" cy="2003425"/>
          </a:xfrm>
          <a:prstGeom prst="rect">
            <a:avLst/>
          </a:prstGeom>
          <a:noFill/>
          <a:ln w="9525">
            <a:noFill/>
          </a:ln>
        </p:spPr>
        <p:txBody>
          <a:bodyPr anchor="t" anchorCtr="0">
            <a:spAutoFit/>
          </a:bodyPr>
          <a:lstStyle/>
          <a:p>
            <a:pPr>
              <a:lnSpc>
                <a:spcPct val="158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2.  </a:t>
            </a:r>
            <a:r>
              <a:rPr lang="zh-CN" altLang="en-US" sz="2400" b="1" dirty="0">
                <a:latin typeface="Times New Roman" panose="02020603050405020304" pitchFamily="18" charset="0"/>
                <a:ea typeface="宋体" panose="02010600030101010101" pitchFamily="2" charset="-122"/>
              </a:rPr>
              <a:t>卡诺图上合并最小项</a:t>
            </a:r>
            <a:r>
              <a:rPr lang="en-US" altLang="zh-CN" sz="2400" b="1">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最大项</a:t>
            </a:r>
            <a:r>
              <a:rPr lang="en-US" altLang="zh-CN" sz="2400" b="1">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的规律</a:t>
            </a:r>
          </a:p>
          <a:p>
            <a:pPr>
              <a:lnSpc>
                <a:spcPct val="158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(1)  2</a:t>
            </a:r>
            <a:r>
              <a:rPr lang="zh-CN" altLang="en-US" sz="2400" dirty="0">
                <a:latin typeface="Times New Roman" panose="02020603050405020304" pitchFamily="18" charset="0"/>
                <a:ea typeface="宋体" panose="02010600030101010101" pitchFamily="2" charset="-122"/>
              </a:rPr>
              <a:t>个相邻的最小项</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最大项</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结合， 可以消去</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个取值不同的变量而合并为</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项，如图所示； </a:t>
            </a:r>
            <a:endParaRPr lang="zh-CN" altLang="en-US" sz="2400">
              <a:latin typeface="Times New Roman" panose="02020603050405020304" pitchFamily="18" charset="0"/>
              <a:ea typeface="宋体" panose="02010600030101010101" pitchFamily="2" charset="-122"/>
            </a:endParaRPr>
          </a:p>
        </p:txBody>
      </p:sp>
      <p:sp>
        <p:nvSpPr>
          <p:cNvPr id="184322" name="文本框 159748"/>
          <p:cNvSpPr txBox="1"/>
          <p:nvPr/>
        </p:nvSpPr>
        <p:spPr>
          <a:xfrm>
            <a:off x="1339850" y="6151563"/>
            <a:ext cx="23177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两个最小项结合</a:t>
            </a:r>
            <a:endParaRPr lang="zh-CN" altLang="en-US" sz="2400">
              <a:latin typeface="Times New Roman" panose="02020603050405020304" pitchFamily="18" charset="0"/>
              <a:ea typeface="宋体" panose="02010600030101010101" pitchFamily="2" charset="-122"/>
            </a:endParaRPr>
          </a:p>
        </p:txBody>
      </p:sp>
      <p:graphicFrame>
        <p:nvGraphicFramePr>
          <p:cNvPr id="184323" name="对象 159749"/>
          <p:cNvGraphicFramePr/>
          <p:nvPr/>
        </p:nvGraphicFramePr>
        <p:xfrm>
          <a:off x="381000" y="2362200"/>
          <a:ext cx="3760788" cy="3886200"/>
        </p:xfrm>
        <a:graphic>
          <a:graphicData uri="http://schemas.openxmlformats.org/presentationml/2006/ole">
            <mc:AlternateContent xmlns:mc="http://schemas.openxmlformats.org/markup-compatibility/2006">
              <mc:Choice xmlns:v="urn:schemas-microsoft-com:vml" Requires="v">
                <p:oleObj spid="_x0000_s37917" r:id="rId3" imgW="1653540" imgH="1706880" progId="Visio.Drawing.4">
                  <p:embed/>
                </p:oleObj>
              </mc:Choice>
              <mc:Fallback>
                <p:oleObj r:id="rId3" imgW="1653540" imgH="1706880" progId="Visio.Drawing.4">
                  <p:embed/>
                  <p:pic>
                    <p:nvPicPr>
                      <p:cNvPr id="0" name="图片 3139"/>
                      <p:cNvPicPr/>
                      <p:nvPr/>
                    </p:nvPicPr>
                    <p:blipFill>
                      <a:blip r:embed="rId4"/>
                      <a:stretch>
                        <a:fillRect/>
                      </a:stretch>
                    </p:blipFill>
                    <p:spPr>
                      <a:xfrm>
                        <a:off x="381000" y="2362200"/>
                        <a:ext cx="3760788" cy="3886200"/>
                      </a:xfrm>
                      <a:prstGeom prst="rect">
                        <a:avLst/>
                      </a:prstGeom>
                      <a:noFill/>
                      <a:ln w="38100">
                        <a:noFill/>
                        <a:miter/>
                      </a:ln>
                    </p:spPr>
                  </p:pic>
                </p:oleObj>
              </mc:Fallback>
            </mc:AlternateContent>
          </a:graphicData>
        </a:graphic>
      </p:graphicFrame>
      <p:graphicFrame>
        <p:nvGraphicFramePr>
          <p:cNvPr id="184324" name="对象 159750"/>
          <p:cNvGraphicFramePr/>
          <p:nvPr/>
        </p:nvGraphicFramePr>
        <p:xfrm>
          <a:off x="4419600" y="2590800"/>
          <a:ext cx="3581400" cy="3581400"/>
        </p:xfrm>
        <a:graphic>
          <a:graphicData uri="http://schemas.openxmlformats.org/presentationml/2006/ole">
            <mc:AlternateContent xmlns:mc="http://schemas.openxmlformats.org/markup-compatibility/2006">
              <mc:Choice xmlns:v="urn:schemas-microsoft-com:vml" Requires="v">
                <p:oleObj spid="_x0000_s37918" r:id="rId5" imgW="1638300" imgH="1722120" progId="Visio.Drawing.4">
                  <p:embed/>
                </p:oleObj>
              </mc:Choice>
              <mc:Fallback>
                <p:oleObj r:id="rId5" imgW="1638300" imgH="1722120" progId="Visio.Drawing.4">
                  <p:embed/>
                  <p:pic>
                    <p:nvPicPr>
                      <p:cNvPr id="0" name="图片 3140"/>
                      <p:cNvPicPr/>
                      <p:nvPr/>
                    </p:nvPicPr>
                    <p:blipFill>
                      <a:blip r:embed="rId6"/>
                      <a:stretch>
                        <a:fillRect/>
                      </a:stretch>
                    </p:blipFill>
                    <p:spPr>
                      <a:xfrm>
                        <a:off x="4419600" y="2590800"/>
                        <a:ext cx="3581400" cy="3581400"/>
                      </a:xfrm>
                      <a:prstGeom prst="rect">
                        <a:avLst/>
                      </a:prstGeom>
                      <a:noFill/>
                      <a:ln w="38100">
                        <a:noFill/>
                        <a:miter/>
                      </a:ln>
                    </p:spPr>
                  </p:pic>
                </p:oleObj>
              </mc:Fallback>
            </mc:AlternateContent>
          </a:graphicData>
        </a:graphic>
      </p:graphicFrame>
      <p:sp>
        <p:nvSpPr>
          <p:cNvPr id="184325" name="文本框 159751"/>
          <p:cNvSpPr txBox="1"/>
          <p:nvPr/>
        </p:nvSpPr>
        <p:spPr>
          <a:xfrm>
            <a:off x="5257800" y="6172200"/>
            <a:ext cx="2317750" cy="457200"/>
          </a:xfrm>
          <a:prstGeom prst="rect">
            <a:avLst/>
          </a:prstGeom>
          <a:noFill/>
          <a:ln w="9525">
            <a:noFill/>
          </a:ln>
        </p:spPr>
        <p:txBody>
          <a:bodyPr anchor="t" anchorCtr="0">
            <a:spAutoFit/>
          </a:bodyPr>
          <a:lstStyle/>
          <a:p>
            <a:r>
              <a:rPr lang="zh-CN" altLang="en-US" sz="2400" dirty="0">
                <a:latin typeface="Times New Roman" panose="02020603050405020304" pitchFamily="18" charset="0"/>
                <a:ea typeface="宋体" panose="02010600030101010101" pitchFamily="2" charset="-122"/>
              </a:rPr>
              <a:t>两个最大项结合</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文本框 161795"/>
          <p:cNvSpPr txBox="1"/>
          <p:nvPr/>
        </p:nvSpPr>
        <p:spPr>
          <a:xfrm>
            <a:off x="152400" y="533400"/>
            <a:ext cx="8839200" cy="1079500"/>
          </a:xfrm>
          <a:prstGeom prst="rect">
            <a:avLst/>
          </a:prstGeom>
          <a:noFill/>
          <a:ln w="9525">
            <a:noFill/>
          </a:ln>
        </p:spPr>
        <p:txBody>
          <a:bodyPr anchor="t" anchorCtr="0">
            <a:spAutoFit/>
          </a:bodyPr>
          <a:lstStyle/>
          <a:p>
            <a:pPr>
              <a:lnSpc>
                <a:spcPct val="135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(2)  4</a:t>
            </a:r>
            <a:r>
              <a:rPr lang="zh-CN" altLang="en-US" sz="2400" dirty="0">
                <a:latin typeface="Times New Roman" panose="02020603050405020304" pitchFamily="18" charset="0"/>
                <a:ea typeface="宋体" panose="02010600030101010101" pitchFamily="2" charset="-122"/>
              </a:rPr>
              <a:t>个相邻的最小项</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最大项</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结合， 可以消去</a:t>
            </a:r>
            <a:r>
              <a:rPr lang="en-US" altLang="zh-CN" sz="240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个取值不同的变量而合并为</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项，如图所示； </a:t>
            </a:r>
            <a:endParaRPr lang="zh-CN" altLang="en-US" sz="2400">
              <a:latin typeface="Times New Roman" panose="02020603050405020304" pitchFamily="18" charset="0"/>
              <a:ea typeface="宋体" panose="02010600030101010101" pitchFamily="2" charset="-122"/>
            </a:endParaRPr>
          </a:p>
        </p:txBody>
      </p:sp>
      <p:sp>
        <p:nvSpPr>
          <p:cNvPr id="185346" name="文本框 161796"/>
          <p:cNvSpPr txBox="1"/>
          <p:nvPr/>
        </p:nvSpPr>
        <p:spPr>
          <a:xfrm>
            <a:off x="1295400" y="5867400"/>
            <a:ext cx="21653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个最小项结合</a:t>
            </a:r>
            <a:endParaRPr lang="zh-CN" altLang="en-US" sz="2400">
              <a:latin typeface="Times New Roman" panose="02020603050405020304" pitchFamily="18" charset="0"/>
              <a:ea typeface="宋体" panose="02010600030101010101" pitchFamily="2" charset="-122"/>
            </a:endParaRPr>
          </a:p>
        </p:txBody>
      </p:sp>
      <p:graphicFrame>
        <p:nvGraphicFramePr>
          <p:cNvPr id="185347" name="对象 161797"/>
          <p:cNvGraphicFramePr/>
          <p:nvPr/>
        </p:nvGraphicFramePr>
        <p:xfrm>
          <a:off x="152400" y="1676400"/>
          <a:ext cx="4029075" cy="4114800"/>
        </p:xfrm>
        <a:graphic>
          <a:graphicData uri="http://schemas.openxmlformats.org/presentationml/2006/ole">
            <mc:AlternateContent xmlns:mc="http://schemas.openxmlformats.org/markup-compatibility/2006">
              <mc:Choice xmlns:v="urn:schemas-microsoft-com:vml" Requires="v">
                <p:oleObj spid="_x0000_s38941" r:id="rId3" imgW="1630680" imgH="1668780" progId="Visio.Drawing.4">
                  <p:embed/>
                </p:oleObj>
              </mc:Choice>
              <mc:Fallback>
                <p:oleObj r:id="rId3" imgW="1630680" imgH="1668780" progId="Visio.Drawing.4">
                  <p:embed/>
                  <p:pic>
                    <p:nvPicPr>
                      <p:cNvPr id="0" name="图片 3138"/>
                      <p:cNvPicPr/>
                      <p:nvPr/>
                    </p:nvPicPr>
                    <p:blipFill>
                      <a:blip r:embed="rId4"/>
                      <a:stretch>
                        <a:fillRect/>
                      </a:stretch>
                    </p:blipFill>
                    <p:spPr>
                      <a:xfrm>
                        <a:off x="152400" y="1676400"/>
                        <a:ext cx="4029075" cy="4114800"/>
                      </a:xfrm>
                      <a:prstGeom prst="rect">
                        <a:avLst/>
                      </a:prstGeom>
                      <a:noFill/>
                      <a:ln w="38100">
                        <a:noFill/>
                        <a:miter/>
                      </a:ln>
                    </p:spPr>
                  </p:pic>
                </p:oleObj>
              </mc:Fallback>
            </mc:AlternateContent>
          </a:graphicData>
        </a:graphic>
      </p:graphicFrame>
      <p:graphicFrame>
        <p:nvGraphicFramePr>
          <p:cNvPr id="185348" name="对象 161798"/>
          <p:cNvGraphicFramePr/>
          <p:nvPr/>
        </p:nvGraphicFramePr>
        <p:xfrm>
          <a:off x="3962400" y="1600200"/>
          <a:ext cx="4419600" cy="4259263"/>
        </p:xfrm>
        <a:graphic>
          <a:graphicData uri="http://schemas.openxmlformats.org/presentationml/2006/ole">
            <mc:AlternateContent xmlns:mc="http://schemas.openxmlformats.org/markup-compatibility/2006">
              <mc:Choice xmlns:v="urn:schemas-microsoft-com:vml" Requires="v">
                <p:oleObj spid="_x0000_s38942" r:id="rId5" imgW="1630680" imgH="1684020" progId="Visio.Drawing.4">
                  <p:embed/>
                </p:oleObj>
              </mc:Choice>
              <mc:Fallback>
                <p:oleObj r:id="rId5" imgW="1630680" imgH="1684020" progId="Visio.Drawing.4">
                  <p:embed/>
                  <p:pic>
                    <p:nvPicPr>
                      <p:cNvPr id="0" name="图片 3142"/>
                      <p:cNvPicPr/>
                      <p:nvPr/>
                    </p:nvPicPr>
                    <p:blipFill>
                      <a:blip r:embed="rId6"/>
                      <a:stretch>
                        <a:fillRect/>
                      </a:stretch>
                    </p:blipFill>
                    <p:spPr>
                      <a:xfrm>
                        <a:off x="3962400" y="1600200"/>
                        <a:ext cx="4419600" cy="4259263"/>
                      </a:xfrm>
                      <a:prstGeom prst="rect">
                        <a:avLst/>
                      </a:prstGeom>
                      <a:noFill/>
                      <a:ln w="38100">
                        <a:noFill/>
                        <a:miter/>
                      </a:ln>
                    </p:spPr>
                  </p:pic>
                </p:oleObj>
              </mc:Fallback>
            </mc:AlternateContent>
          </a:graphicData>
        </a:graphic>
      </p:graphicFrame>
      <p:sp>
        <p:nvSpPr>
          <p:cNvPr id="185349" name="文本框 161799"/>
          <p:cNvSpPr txBox="1"/>
          <p:nvPr/>
        </p:nvSpPr>
        <p:spPr>
          <a:xfrm>
            <a:off x="5410200" y="5867400"/>
            <a:ext cx="21653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个最大项结合</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文本框 163843"/>
          <p:cNvSpPr txBox="1"/>
          <p:nvPr/>
        </p:nvSpPr>
        <p:spPr>
          <a:xfrm>
            <a:off x="152400" y="457200"/>
            <a:ext cx="8839200" cy="1152525"/>
          </a:xfrm>
          <a:prstGeom prst="rect">
            <a:avLst/>
          </a:prstGeom>
          <a:noFill/>
          <a:ln w="9525">
            <a:noFill/>
          </a:ln>
        </p:spPr>
        <p:txBody>
          <a:bodyPr anchor="t" anchorCtr="0">
            <a:spAutoFit/>
          </a:bodyPr>
          <a:lstStyle/>
          <a:p>
            <a:pPr>
              <a:lnSpc>
                <a:spcPct val="145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(3)  8</a:t>
            </a:r>
            <a:r>
              <a:rPr lang="zh-CN" altLang="en-US" sz="2400" dirty="0">
                <a:latin typeface="Times New Roman" panose="02020603050405020304" pitchFamily="18" charset="0"/>
                <a:ea typeface="宋体" panose="02010600030101010101" pitchFamily="2" charset="-122"/>
              </a:rPr>
              <a:t>个相邻的最小项</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最大项</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结合，可以消去</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个取值不同的变量而合并为</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项，如图所示； </a:t>
            </a:r>
            <a:endParaRPr lang="zh-CN" altLang="en-US" sz="2400">
              <a:latin typeface="Times New Roman" panose="02020603050405020304" pitchFamily="18" charset="0"/>
              <a:ea typeface="宋体" panose="02010600030101010101" pitchFamily="2" charset="-122"/>
            </a:endParaRPr>
          </a:p>
        </p:txBody>
      </p:sp>
      <p:sp>
        <p:nvSpPr>
          <p:cNvPr id="186370" name="文本框 163844"/>
          <p:cNvSpPr txBox="1"/>
          <p:nvPr/>
        </p:nvSpPr>
        <p:spPr>
          <a:xfrm>
            <a:off x="1524000" y="5867400"/>
            <a:ext cx="21653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8</a:t>
            </a:r>
            <a:r>
              <a:rPr lang="zh-CN" altLang="en-US" sz="2400" dirty="0">
                <a:latin typeface="Times New Roman" panose="02020603050405020304" pitchFamily="18" charset="0"/>
                <a:ea typeface="宋体" panose="02010600030101010101" pitchFamily="2" charset="-122"/>
              </a:rPr>
              <a:t>个最小项结合</a:t>
            </a:r>
            <a:endParaRPr lang="zh-CN" altLang="en-US" sz="2400">
              <a:latin typeface="Times New Roman" panose="02020603050405020304" pitchFamily="18" charset="0"/>
              <a:ea typeface="宋体" panose="02010600030101010101" pitchFamily="2" charset="-122"/>
            </a:endParaRPr>
          </a:p>
        </p:txBody>
      </p:sp>
      <p:graphicFrame>
        <p:nvGraphicFramePr>
          <p:cNvPr id="186371" name="对象 163845"/>
          <p:cNvGraphicFramePr/>
          <p:nvPr/>
        </p:nvGraphicFramePr>
        <p:xfrm>
          <a:off x="0" y="1600200"/>
          <a:ext cx="4016375" cy="4267200"/>
        </p:xfrm>
        <a:graphic>
          <a:graphicData uri="http://schemas.openxmlformats.org/presentationml/2006/ole">
            <mc:AlternateContent xmlns:mc="http://schemas.openxmlformats.org/markup-compatibility/2006">
              <mc:Choice xmlns:v="urn:schemas-microsoft-com:vml" Requires="v">
                <p:oleObj spid="_x0000_s39965" r:id="rId3" imgW="1554480" imgH="1645920" progId="Visio.Drawing.4">
                  <p:embed/>
                </p:oleObj>
              </mc:Choice>
              <mc:Fallback>
                <p:oleObj r:id="rId3" imgW="1554480" imgH="1645920" progId="Visio.Drawing.4">
                  <p:embed/>
                  <p:pic>
                    <p:nvPicPr>
                      <p:cNvPr id="0" name="图片 3144"/>
                      <p:cNvPicPr/>
                      <p:nvPr/>
                    </p:nvPicPr>
                    <p:blipFill>
                      <a:blip r:embed="rId4"/>
                      <a:stretch>
                        <a:fillRect/>
                      </a:stretch>
                    </p:blipFill>
                    <p:spPr>
                      <a:xfrm>
                        <a:off x="0" y="1600200"/>
                        <a:ext cx="4016375" cy="4267200"/>
                      </a:xfrm>
                      <a:prstGeom prst="rect">
                        <a:avLst/>
                      </a:prstGeom>
                      <a:noFill/>
                      <a:ln w="38100">
                        <a:noFill/>
                        <a:miter/>
                      </a:ln>
                    </p:spPr>
                  </p:pic>
                </p:oleObj>
              </mc:Fallback>
            </mc:AlternateContent>
          </a:graphicData>
        </a:graphic>
      </p:graphicFrame>
      <p:graphicFrame>
        <p:nvGraphicFramePr>
          <p:cNvPr id="186372" name="对象 163846"/>
          <p:cNvGraphicFramePr/>
          <p:nvPr/>
        </p:nvGraphicFramePr>
        <p:xfrm>
          <a:off x="4724400" y="1447800"/>
          <a:ext cx="4419600" cy="4572000"/>
        </p:xfrm>
        <a:graphic>
          <a:graphicData uri="http://schemas.openxmlformats.org/presentationml/2006/ole">
            <mc:AlternateContent xmlns:mc="http://schemas.openxmlformats.org/markup-compatibility/2006">
              <mc:Choice xmlns:v="urn:schemas-microsoft-com:vml" Requires="v">
                <p:oleObj spid="_x0000_s39966" r:id="rId5" imgW="1630680" imgH="1676400" progId="Visio.Drawing.4">
                  <p:embed/>
                </p:oleObj>
              </mc:Choice>
              <mc:Fallback>
                <p:oleObj r:id="rId5" imgW="1630680" imgH="1676400" progId="Visio.Drawing.4">
                  <p:embed/>
                  <p:pic>
                    <p:nvPicPr>
                      <p:cNvPr id="0" name="图片 3145"/>
                      <p:cNvPicPr/>
                      <p:nvPr/>
                    </p:nvPicPr>
                    <p:blipFill>
                      <a:blip r:embed="rId6"/>
                      <a:stretch>
                        <a:fillRect/>
                      </a:stretch>
                    </p:blipFill>
                    <p:spPr>
                      <a:xfrm>
                        <a:off x="4724400" y="1447800"/>
                        <a:ext cx="4419600" cy="4572000"/>
                      </a:xfrm>
                      <a:prstGeom prst="rect">
                        <a:avLst/>
                      </a:prstGeom>
                      <a:noFill/>
                      <a:ln w="38100">
                        <a:noFill/>
                        <a:miter/>
                      </a:ln>
                    </p:spPr>
                  </p:pic>
                </p:oleObj>
              </mc:Fallback>
            </mc:AlternateContent>
          </a:graphicData>
        </a:graphic>
      </p:graphicFrame>
      <p:sp>
        <p:nvSpPr>
          <p:cNvPr id="186373" name="文本框 163847"/>
          <p:cNvSpPr txBox="1"/>
          <p:nvPr/>
        </p:nvSpPr>
        <p:spPr>
          <a:xfrm>
            <a:off x="6216650" y="5867400"/>
            <a:ext cx="21653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8</a:t>
            </a:r>
            <a:r>
              <a:rPr lang="zh-CN" altLang="en-US" sz="2400" dirty="0">
                <a:latin typeface="Times New Roman" panose="02020603050405020304" pitchFamily="18" charset="0"/>
                <a:ea typeface="宋体" panose="02010600030101010101" pitchFamily="2" charset="-122"/>
              </a:rPr>
              <a:t>个最大项结合</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文本框 165891"/>
          <p:cNvSpPr txBox="1"/>
          <p:nvPr/>
        </p:nvSpPr>
        <p:spPr>
          <a:xfrm>
            <a:off x="304800" y="762000"/>
            <a:ext cx="8686800" cy="2903538"/>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(4)  </a:t>
            </a:r>
            <a:r>
              <a:rPr lang="zh-CN" altLang="en-US" sz="2400" dirty="0">
                <a:latin typeface="Times New Roman" panose="02020603050405020304" pitchFamily="18" charset="0"/>
                <a:ea typeface="宋体" panose="02010600030101010101" pitchFamily="2" charset="-122"/>
              </a:rPr>
              <a:t>一般结论： </a:t>
            </a:r>
            <a:r>
              <a:rPr lang="en-US" altLang="zh-CN" sz="2400" dirty="0">
                <a:latin typeface="Times New Roman" panose="02020603050405020304" pitchFamily="18" charset="0"/>
                <a:ea typeface="宋体" panose="02010600030101010101" pitchFamily="2" charset="-122"/>
              </a:rPr>
              <a:t>2</a:t>
            </a:r>
            <a:r>
              <a:rPr lang="en-US" altLang="zh-CN" sz="2400" baseline="300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个相邻的最小项</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最大项</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结合，可以消去</a:t>
            </a:r>
            <a:r>
              <a:rPr lang="en-US" altLang="zh-CN" sz="24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个取值不同的变量而合并为</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项。</a:t>
            </a:r>
            <a:r>
              <a:rPr lang="zh-CN" altLang="en-US" sz="2400" dirty="0">
                <a:solidFill>
                  <a:srgbClr val="FF0000"/>
                </a:solidFill>
                <a:latin typeface="Times New Roman" panose="02020603050405020304" pitchFamily="18" charset="0"/>
                <a:ea typeface="宋体" panose="02010600030101010101" pitchFamily="2" charset="-122"/>
              </a:rPr>
              <a:t>一个最小项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最大项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可以根据需要多次使用</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因为</a:t>
            </a:r>
            <a:r>
              <a:rPr lang="en-US" altLang="zh-CN" sz="2400" dirty="0">
                <a:latin typeface="Times New Roman" panose="02020603050405020304" pitchFamily="18" charset="0"/>
                <a:ea typeface="宋体" panose="02010600030101010101" pitchFamily="2" charset="-122"/>
              </a:rPr>
              <a:t>A = A+A</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A = AA)</a:t>
            </a:r>
            <a:r>
              <a:rPr lang="zh-CN" altLang="en-US" sz="2400" dirty="0">
                <a:latin typeface="Times New Roman" panose="02020603050405020304" pitchFamily="18" charset="0"/>
                <a:ea typeface="宋体" panose="02010600030101010101" pitchFamily="2" charset="-122"/>
              </a:rPr>
              <a:t>。</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(5)</a:t>
            </a:r>
            <a:r>
              <a:rPr lang="zh-CN" altLang="en-US" sz="2400" dirty="0">
                <a:solidFill>
                  <a:srgbClr val="FF0000"/>
                </a:solidFill>
                <a:latin typeface="Times New Roman" panose="02020603050405020304" pitchFamily="18" charset="0"/>
                <a:ea typeface="宋体" panose="02010600030101010101" pitchFamily="2" charset="-122"/>
              </a:rPr>
              <a:t>所有方格为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，全部圈在一起，结果为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文本框 166915"/>
          <p:cNvSpPr txBox="1"/>
          <p:nvPr/>
        </p:nvSpPr>
        <p:spPr>
          <a:xfrm>
            <a:off x="228600" y="533400"/>
            <a:ext cx="8686800" cy="6334042"/>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b="1" dirty="0">
                <a:latin typeface="Times New Roman" panose="02020603050405020304" pitchFamily="18" charset="0"/>
                <a:ea typeface="宋体" panose="02010600030101010101" pitchFamily="2" charset="-122"/>
              </a:rPr>
              <a:t>3.  </a:t>
            </a:r>
            <a:r>
              <a:rPr lang="zh-CN" altLang="en-US" sz="2400" b="1" dirty="0">
                <a:latin typeface="Times New Roman" panose="02020603050405020304" pitchFamily="18" charset="0"/>
                <a:ea typeface="宋体" panose="02010600030101010101" pitchFamily="2" charset="-122"/>
              </a:rPr>
              <a:t>卡诺图上合并最小项</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最大项</a:t>
            </a:r>
            <a:r>
              <a:rPr lang="en-US" altLang="zh-CN" sz="2400" b="1" dirty="0">
                <a:latin typeface="Times New Roman" panose="02020603050405020304" pitchFamily="18" charset="0"/>
                <a:ea typeface="宋体" panose="02010600030101010101" pitchFamily="2" charset="-122"/>
              </a:rPr>
              <a:t>)</a:t>
            </a:r>
            <a:r>
              <a:rPr lang="zh-CN" altLang="en-US" sz="2400" b="1" dirty="0">
                <a:latin typeface="Times New Roman" panose="02020603050405020304" pitchFamily="18" charset="0"/>
                <a:ea typeface="宋体" panose="02010600030101010101" pitchFamily="2" charset="-122"/>
              </a:rPr>
              <a:t>的原则</a:t>
            </a:r>
            <a:endParaRPr lang="zh-CN" altLang="en-US" sz="2400" dirty="0">
              <a:latin typeface="Times New Roman" panose="02020603050405020304" pitchFamily="18" charset="0"/>
              <a:ea typeface="宋体" panose="02010600030101010101" pitchFamily="2" charset="-122"/>
            </a:endParaRP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为了保证在卡诺图上将逻辑函数化简到最简，画卡诺圈时应该遵循以下原则：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solidFill>
                  <a:srgbClr val="FF0000"/>
                </a:solidFill>
                <a:latin typeface="Times New Roman" panose="02020603050405020304" pitchFamily="18" charset="0"/>
                <a:ea typeface="宋体" panose="02010600030101010101" pitchFamily="2" charset="-122"/>
              </a:rPr>
              <a:t>从只有一种圈法或最少圈法的项开始</a:t>
            </a:r>
            <a:r>
              <a:rPr lang="zh-CN" altLang="en-US" sz="2400" dirty="0">
                <a:latin typeface="Times New Roman" panose="02020603050405020304" pitchFamily="18" charset="0"/>
                <a:ea typeface="宋体" panose="02010600030101010101" pitchFamily="2" charset="-122"/>
              </a:rPr>
              <a:t>。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  </a:t>
            </a:r>
            <a:r>
              <a:rPr lang="zh-CN" altLang="en-US" sz="2400" dirty="0">
                <a:solidFill>
                  <a:srgbClr val="FF0000"/>
                </a:solidFill>
                <a:latin typeface="Times New Roman" panose="02020603050405020304" pitchFamily="18" charset="0"/>
                <a:ea typeface="宋体" panose="02010600030101010101" pitchFamily="2" charset="-122"/>
              </a:rPr>
              <a:t>圈要尽可能大，圈的个数要尽可能少</a:t>
            </a:r>
            <a:r>
              <a:rPr lang="zh-CN" altLang="en-US" sz="2400" dirty="0">
                <a:latin typeface="Times New Roman" panose="02020603050405020304" pitchFamily="18" charset="0"/>
                <a:ea typeface="宋体" panose="02010600030101010101" pitchFamily="2" charset="-122"/>
              </a:rPr>
              <a:t>。 每个圈内必须是</a:t>
            </a:r>
            <a:r>
              <a:rPr lang="en-US" altLang="zh-CN" sz="2400" dirty="0">
                <a:latin typeface="Times New Roman" panose="02020603050405020304" pitchFamily="18" charset="0"/>
                <a:ea typeface="宋体" panose="02010600030101010101" pitchFamily="2" charset="-122"/>
              </a:rPr>
              <a:t>2</a:t>
            </a:r>
            <a:r>
              <a:rPr lang="en-US" altLang="zh-CN" sz="2400" baseline="300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个相邻项，且至少有一个最小项</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最大项</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为本圈所独有。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(3)  </a:t>
            </a:r>
            <a:r>
              <a:rPr lang="zh-CN" altLang="en-US" sz="2400" dirty="0">
                <a:latin typeface="Times New Roman" panose="02020603050405020304" pitchFamily="18" charset="0"/>
                <a:ea typeface="宋体" panose="02010600030101010101" pitchFamily="2" charset="-122"/>
              </a:rPr>
              <a:t>卡诺图上所有的最小项</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最大项</a:t>
            </a:r>
            <a:r>
              <a:rPr lang="en-US" altLang="zh-CN" sz="2400" dirty="0">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均被圈过</a:t>
            </a:r>
            <a:r>
              <a:rPr lang="zh-CN" altLang="en-US" sz="2400" dirty="0">
                <a:latin typeface="Times New Roman" panose="02020603050405020304" pitchFamily="18" charset="0"/>
                <a:ea typeface="宋体" panose="02010600030101010101" pitchFamily="2" charset="-122"/>
              </a:rPr>
              <a:t>。</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(4)  </a:t>
            </a:r>
            <a:r>
              <a:rPr lang="zh-CN" altLang="en-US" sz="2400" dirty="0">
                <a:latin typeface="Times New Roman" panose="02020603050405020304" pitchFamily="18" charset="0"/>
                <a:ea typeface="宋体" panose="02010600030101010101" pitchFamily="2" charset="-122"/>
              </a:rPr>
              <a:t>包括最小项（最大项）的</a:t>
            </a:r>
            <a:r>
              <a:rPr lang="zh-CN" altLang="en-US" sz="2400" dirty="0">
                <a:solidFill>
                  <a:srgbClr val="FF0000"/>
                </a:solidFill>
                <a:latin typeface="Times New Roman" panose="02020603050405020304" pitchFamily="18" charset="0"/>
                <a:ea typeface="宋体" panose="02010600030101010101" pitchFamily="2" charset="-122"/>
              </a:rPr>
              <a:t>圈中不含</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文本框 167939"/>
          <p:cNvSpPr txBox="1"/>
          <p:nvPr/>
        </p:nvSpPr>
        <p:spPr>
          <a:xfrm>
            <a:off x="304800" y="603250"/>
            <a:ext cx="8686800" cy="5568950"/>
          </a:xfrm>
          <a:prstGeom prst="rect">
            <a:avLst/>
          </a:prstGeom>
          <a:noFill/>
          <a:ln w="9525">
            <a:noFill/>
          </a:ln>
        </p:spPr>
        <p:txBody>
          <a:bodyPr anchor="t" anchorCtr="0">
            <a:spAutoFit/>
          </a:bodyPr>
          <a:lstStyle/>
          <a:p>
            <a:pPr>
              <a:lnSpc>
                <a:spcPct val="150000"/>
              </a:lnSpc>
            </a:pPr>
            <a:r>
              <a:rPr lang="en-US" altLang="zh-CN" sz="2400" b="1" dirty="0">
                <a:latin typeface="Times New Roman" panose="02020603050405020304" pitchFamily="18" charset="0"/>
                <a:ea typeface="宋体" panose="02010600030101010101" pitchFamily="2" charset="-122"/>
              </a:rPr>
              <a:t>        4.  </a:t>
            </a:r>
            <a:r>
              <a:rPr lang="zh-CN" altLang="en-US" sz="2400" b="1" dirty="0">
                <a:latin typeface="Times New Roman" panose="02020603050405020304" pitchFamily="18" charset="0"/>
                <a:ea typeface="宋体" panose="02010600030101010101" pitchFamily="2" charset="-122"/>
              </a:rPr>
              <a:t>卡诺图上化简逻辑函数的步骤</a:t>
            </a:r>
            <a:r>
              <a:rPr lang="zh-CN" altLang="en-US" sz="2400" dirty="0">
                <a:latin typeface="Times New Roman" panose="02020603050405020304" pitchFamily="18" charset="0"/>
                <a:ea typeface="宋体" panose="02010600030101010101" pitchFamily="2" charset="-122"/>
              </a:rPr>
              <a:t></a:t>
            </a:r>
          </a:p>
          <a:p>
            <a:pPr>
              <a:lnSpc>
                <a:spcPct val="150000"/>
              </a:lnSpc>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solidFill>
                  <a:srgbClr val="FF0000"/>
                </a:solidFill>
                <a:latin typeface="Times New Roman" panose="02020603050405020304" pitchFamily="18" charset="0"/>
                <a:ea typeface="宋体" panose="02010600030101010101" pitchFamily="2" charset="-122"/>
              </a:rPr>
              <a:t>画图</a:t>
            </a:r>
            <a:r>
              <a:rPr lang="zh-CN" altLang="en-US" sz="2400" dirty="0">
                <a:latin typeface="Times New Roman" panose="02020603050405020304" pitchFamily="18" charset="0"/>
                <a:ea typeface="宋体" panose="02010600030101010101" pitchFamily="2" charset="-122"/>
              </a:rPr>
              <a:t>： </a:t>
            </a:r>
          </a:p>
          <a:p>
            <a:pPr>
              <a:lnSpc>
                <a:spcPct val="150000"/>
              </a:lnSpc>
            </a:pPr>
            <a:r>
              <a:rPr lang="zh-CN" altLang="en-US" sz="2400" dirty="0">
                <a:latin typeface="Times New Roman" panose="02020603050405020304" pitchFamily="18" charset="0"/>
                <a:ea typeface="宋体" panose="02010600030101010101" pitchFamily="2" charset="-122"/>
              </a:rPr>
              <a:t>       根据给定真值表或逻辑表达式中显示的变量个数， 画出相应的卡诺图。 </a:t>
            </a:r>
          </a:p>
          <a:p>
            <a:pPr>
              <a:lnSpc>
                <a:spcPct val="150000"/>
              </a:lnSpc>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(2)  </a:t>
            </a:r>
            <a:r>
              <a:rPr lang="zh-CN" altLang="en-US" sz="2400" dirty="0">
                <a:solidFill>
                  <a:srgbClr val="FF0000"/>
                </a:solidFill>
                <a:latin typeface="Times New Roman" panose="02020603050405020304" pitchFamily="18" charset="0"/>
                <a:ea typeface="宋体" panose="02010600030101010101" pitchFamily="2" charset="-122"/>
              </a:rPr>
              <a:t>填图</a:t>
            </a:r>
            <a:r>
              <a:rPr lang="zh-CN" altLang="en-US" sz="2400" dirty="0">
                <a:latin typeface="Times New Roman" panose="02020603050405020304" pitchFamily="18" charset="0"/>
                <a:ea typeface="宋体" panose="02010600030101010101" pitchFamily="2" charset="-122"/>
              </a:rPr>
              <a:t>： </a:t>
            </a:r>
          </a:p>
          <a:p>
            <a:pPr>
              <a:lnSpc>
                <a:spcPct val="150000"/>
              </a:lnSpc>
            </a:pPr>
            <a:r>
              <a:rPr lang="zh-CN" altLang="en-US" sz="2400" dirty="0">
                <a:latin typeface="Times New Roman" panose="02020603050405020304" pitchFamily="18" charset="0"/>
                <a:ea typeface="宋体" panose="02010600030101010101" pitchFamily="2" charset="-122"/>
              </a:rPr>
              <a:t>       根据给定真值表或逻辑表达式填写卡诺图。 为简便起见， 可以只填</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或</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 </a:t>
            </a:r>
          </a:p>
          <a:p>
            <a:pPr>
              <a:lnSpc>
                <a:spcPct val="150000"/>
              </a:lnSpc>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(3)  </a:t>
            </a:r>
            <a:r>
              <a:rPr lang="zh-CN" altLang="en-US" sz="2400" dirty="0">
                <a:solidFill>
                  <a:srgbClr val="FF0000"/>
                </a:solidFill>
                <a:latin typeface="Times New Roman" panose="02020603050405020304" pitchFamily="18" charset="0"/>
                <a:ea typeface="宋体" panose="02010600030101010101" pitchFamily="2" charset="-122"/>
              </a:rPr>
              <a:t>画圈</a:t>
            </a:r>
            <a:r>
              <a:rPr lang="zh-CN" altLang="en-US" sz="2400" dirty="0">
                <a:latin typeface="Times New Roman" panose="02020603050405020304" pitchFamily="18" charset="0"/>
                <a:ea typeface="宋体" panose="02010600030101010101" pitchFamily="2" charset="-122"/>
              </a:rPr>
              <a:t>： </a:t>
            </a:r>
          </a:p>
          <a:p>
            <a:pPr>
              <a:lnSpc>
                <a:spcPct val="150000"/>
              </a:lnSpc>
            </a:pPr>
            <a:r>
              <a:rPr lang="zh-CN" altLang="en-US" sz="2400" dirty="0">
                <a:latin typeface="Times New Roman" panose="02020603050405020304" pitchFamily="18" charset="0"/>
                <a:ea typeface="宋体" panose="02010600030101010101" pitchFamily="2" charset="-122"/>
              </a:rPr>
              <a:t>       根据前述化简原则，画出所有的卡诺圈。求“最简与或式”时，圈</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求“最简或与式”时， 圈</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1265"/>
          <p:cNvSpPr>
            <a:spLocks noGrp="1"/>
          </p:cNvSpPr>
          <p:nvPr>
            <p:ph type="title"/>
          </p:nvPr>
        </p:nvSpPr>
        <p:spPr/>
        <p:txBody>
          <a:bodyPr anchor="ctr" anchorCtr="0"/>
          <a:lstStyle/>
          <a:p>
            <a:r>
              <a:rPr lang="zh-CN" altLang="en-US" b="1" dirty="0"/>
              <a:t>基数和位权</a:t>
            </a:r>
          </a:p>
        </p:txBody>
      </p:sp>
      <p:sp>
        <p:nvSpPr>
          <p:cNvPr id="37890" name="文本占位符 11266"/>
          <p:cNvSpPr>
            <a:spLocks noGrp="1"/>
          </p:cNvSpPr>
          <p:nvPr>
            <p:ph idx="1"/>
          </p:nvPr>
        </p:nvSpPr>
        <p:spPr/>
        <p:txBody>
          <a:bodyPr anchor="t" anchorCtr="0"/>
          <a:lstStyle/>
          <a:p>
            <a:pPr fontAlgn="base">
              <a:lnSpc>
                <a:spcPct val="90000"/>
              </a:lnSpc>
            </a:pPr>
            <a:r>
              <a:rPr lang="zh-CN" altLang="en-US" sz="2400" b="1" strike="noStrike" noProof="1"/>
              <a:t>基数</a:t>
            </a:r>
            <a:r>
              <a:rPr lang="en-US" altLang="zh-CN" sz="2400" b="1" strike="noStrike" noProof="1"/>
              <a:t>:</a:t>
            </a:r>
            <a:r>
              <a:rPr lang="en-US" altLang="zh-CN" sz="2400" strike="noStrike" noProof="1"/>
              <a:t> </a:t>
            </a:r>
            <a:r>
              <a:rPr lang="zh-CN" altLang="en-US" sz="2400" b="1" strike="noStrike" noProof="1"/>
              <a:t>指计数制中所用到的数字符号的</a:t>
            </a:r>
            <a:r>
              <a:rPr lang="zh-CN" altLang="en-US" sz="2400" b="1" strike="noStrike" noProof="1">
                <a:highlight>
                  <a:srgbClr val="FFFF00"/>
                </a:highlight>
              </a:rPr>
              <a:t>个数</a:t>
            </a:r>
            <a:r>
              <a:rPr lang="zh-CN" altLang="en-US" sz="2400" b="1" strike="noStrike" noProof="1"/>
              <a:t>。在基数为</a:t>
            </a:r>
            <a:r>
              <a:rPr lang="en-US" altLang="zh-CN" sz="2400" b="1" strike="noStrike" noProof="1"/>
              <a:t>R</a:t>
            </a:r>
            <a:r>
              <a:rPr lang="zh-CN" altLang="en-US" sz="2400" b="1" strike="noStrike" noProof="1"/>
              <a:t>的计数制中，包含</a:t>
            </a:r>
            <a:r>
              <a:rPr lang="en-US" altLang="zh-CN" sz="2400" b="1" strike="noStrike" noProof="1"/>
              <a:t>0</a:t>
            </a:r>
            <a:r>
              <a:rPr lang="zh-CN" altLang="en-US" sz="2400" b="1" strike="noStrike" noProof="1"/>
              <a:t>、</a:t>
            </a:r>
            <a:r>
              <a:rPr lang="en-US" altLang="zh-CN" sz="2400" b="1" strike="noStrike" noProof="1"/>
              <a:t>1</a:t>
            </a:r>
            <a:r>
              <a:rPr lang="zh-CN" altLang="en-US" sz="2400" b="1" strike="noStrike" noProof="1"/>
              <a:t>、</a:t>
            </a:r>
            <a:r>
              <a:rPr lang="en-US" altLang="zh-CN" sz="2400" b="1" strike="noStrike" noProof="1"/>
              <a:t>…</a:t>
            </a:r>
            <a:r>
              <a:rPr lang="zh-CN" altLang="en-US" sz="2400" b="1" strike="noStrike" noProof="1"/>
              <a:t>、</a:t>
            </a:r>
            <a:r>
              <a:rPr lang="en-US" altLang="zh-CN" sz="2400" b="1" strike="noStrike" noProof="1"/>
              <a:t>R-1</a:t>
            </a:r>
            <a:r>
              <a:rPr lang="zh-CN" altLang="en-US" sz="2400" b="1" strike="noStrike" noProof="1"/>
              <a:t>共</a:t>
            </a:r>
            <a:r>
              <a:rPr lang="en-US" altLang="zh-CN" sz="2400" b="1" strike="noStrike" noProof="1"/>
              <a:t>R</a:t>
            </a:r>
            <a:r>
              <a:rPr lang="zh-CN" altLang="en-US" sz="2400" b="1" strike="noStrike" noProof="1"/>
              <a:t>个数字符号，进位规律是“逢</a:t>
            </a:r>
            <a:r>
              <a:rPr lang="en-US" altLang="zh-CN" sz="2400" b="1" strike="noStrike" noProof="1"/>
              <a:t>R</a:t>
            </a:r>
            <a:r>
              <a:rPr lang="zh-CN" altLang="en-US" sz="2400" b="1" strike="noStrike" noProof="1"/>
              <a:t>进一”，称为</a:t>
            </a:r>
            <a:r>
              <a:rPr lang="en-US" altLang="zh-CN" sz="2400" b="1" strike="noStrike" noProof="1"/>
              <a:t>R</a:t>
            </a:r>
            <a:r>
              <a:rPr lang="zh-CN" altLang="en-US" sz="2400" b="1" strike="noStrike" noProof="1"/>
              <a:t>进位计数制，简称</a:t>
            </a:r>
            <a:r>
              <a:rPr lang="en-US" altLang="zh-CN" sz="2400" b="1" strike="noStrike" noProof="1"/>
              <a:t>R</a:t>
            </a:r>
            <a:r>
              <a:rPr lang="zh-CN" altLang="en-US" sz="2400" b="1" strike="noStrike" noProof="1"/>
              <a:t>进制。</a:t>
            </a:r>
            <a:r>
              <a:rPr lang="zh-CN" altLang="en-US" sz="2400" b="1" dirty="0"/>
              <a:t/>
            </a:r>
            <a:br>
              <a:rPr lang="zh-CN" altLang="en-US" sz="2400" b="1" dirty="0"/>
            </a:br>
            <a:endParaRPr lang="zh-CN" altLang="en-US" sz="2400" b="1" strike="noStrike" noProof="1"/>
          </a:p>
          <a:p>
            <a:pPr fontAlgn="base">
              <a:lnSpc>
                <a:spcPct val="90000"/>
              </a:lnSpc>
            </a:pPr>
            <a:r>
              <a:rPr lang="zh-CN" altLang="en-US" sz="2400" b="1" strike="noStrike" noProof="1"/>
              <a:t>位权</a:t>
            </a:r>
            <a:r>
              <a:rPr lang="en-US" altLang="zh-CN" sz="2400" b="1" strike="noStrike" noProof="1"/>
              <a:t>: </a:t>
            </a:r>
            <a:r>
              <a:rPr lang="zh-CN" altLang="en-US" sz="2400" b="1" strike="noStrike" noProof="1"/>
              <a:t>是指在某一种进位计数制表示的数中，用来表明不同数位上数值大小的一个固定常数。</a:t>
            </a:r>
            <a:r>
              <a:rPr lang="zh-CN" altLang="en-US" sz="2400" strike="noStrike" noProof="1"/>
              <a:t>不同数位有不同的位权，某一个数位的数值等于这一位的数字符号乘上与该位对应的位权。</a:t>
            </a:r>
            <a:r>
              <a:rPr lang="en-US" altLang="zh-CN" sz="2400" b="1" strike="noStrike" noProof="1"/>
              <a:t>R</a:t>
            </a:r>
            <a:r>
              <a:rPr lang="zh-CN" altLang="en-US" sz="2400" b="1" strike="noStrike" noProof="1"/>
              <a:t>进制数的位权是</a:t>
            </a:r>
            <a:r>
              <a:rPr lang="en-US" altLang="zh-CN" sz="2400" b="1" strike="noStrike" noProof="1"/>
              <a:t>R</a:t>
            </a:r>
            <a:r>
              <a:rPr lang="zh-CN" altLang="en-US" sz="2400" b="1" strike="noStrike" noProof="1"/>
              <a:t>的整数次幂。</a:t>
            </a:r>
            <a:r>
              <a:rPr lang="zh-CN" altLang="en-US" sz="2400" strike="noStrike" noProof="1"/>
              <a:t>例如，十进制数的位权是</a:t>
            </a:r>
            <a:r>
              <a:rPr lang="en-US" altLang="zh-CN" sz="2400" strike="noStrike" noProof="1"/>
              <a:t>10</a:t>
            </a:r>
            <a:r>
              <a:rPr lang="zh-CN" altLang="en-US" sz="2400" strike="noStrike" noProof="1"/>
              <a:t>的整数次幂，其个位的位权是</a:t>
            </a:r>
            <a:r>
              <a:rPr lang="en-US" altLang="zh-CN" sz="2400" strike="noStrike" noProof="1"/>
              <a:t>10</a:t>
            </a:r>
            <a:r>
              <a:rPr lang="en-US" altLang="zh-CN" sz="2400" strike="noStrike" baseline="30000" noProof="1"/>
              <a:t>0</a:t>
            </a:r>
            <a:r>
              <a:rPr lang="zh-CN" altLang="en-US" sz="2400" strike="noStrike" noProof="1"/>
              <a:t>，十位的位权是</a:t>
            </a:r>
            <a:r>
              <a:rPr lang="en-US" altLang="zh-CN" sz="2400" strike="noStrike" noProof="1"/>
              <a:t>10</a:t>
            </a:r>
            <a:r>
              <a:rPr lang="en-US" altLang="zh-CN" sz="2400" strike="noStrike" baseline="30000" noProof="1"/>
              <a:t>1</a:t>
            </a:r>
            <a:r>
              <a:rPr lang="en-US" altLang="zh-CN" sz="2400" strike="noStrike" noProof="1"/>
              <a:t>…… </a:t>
            </a:r>
            <a:r>
              <a:rPr lang="zh-CN" altLang="en-US" sz="2400" strike="noStrike" noProof="1"/>
              <a:t>。 </a:t>
            </a:r>
            <a:r>
              <a:rPr lang="zh-CN" altLang="en-US" sz="2400" dirty="0"/>
              <a:t/>
            </a:r>
            <a:br>
              <a:rPr lang="zh-CN" altLang="en-US" sz="2400" dirty="0"/>
            </a:br>
            <a:endParaRPr lang="zh-CN" altLang="en-US" sz="2400" strike="noStrike" noProof="1"/>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文本框 168963"/>
          <p:cNvSpPr txBox="1"/>
          <p:nvPr/>
        </p:nvSpPr>
        <p:spPr>
          <a:xfrm>
            <a:off x="152400" y="533400"/>
            <a:ext cx="8839200" cy="457200"/>
          </a:xfrm>
          <a:prstGeom prst="rect">
            <a:avLst/>
          </a:prstGeom>
          <a:noFill/>
          <a:ln w="9525">
            <a:noFill/>
          </a:ln>
        </p:spPr>
        <p:txBody>
          <a:bodyPr anchor="t" anchorCtr="0">
            <a:spAutoFit/>
          </a:bodyPr>
          <a:lstStyle/>
          <a:p>
            <a:pPr>
              <a:spcBef>
                <a:spcPct val="50000"/>
              </a:spcBef>
            </a:pPr>
            <a:endParaRPr lang="zh-CN" altLang="zh-CN" sz="2400" dirty="0">
              <a:latin typeface="Times New Roman" panose="02020603050405020304" pitchFamily="18" charset="0"/>
              <a:ea typeface="宋体" panose="02010600030101010101" pitchFamily="2" charset="-122"/>
            </a:endParaRPr>
          </a:p>
        </p:txBody>
      </p:sp>
      <p:sp>
        <p:nvSpPr>
          <p:cNvPr id="191490" name="文本框 168964"/>
          <p:cNvSpPr txBox="1"/>
          <p:nvPr/>
        </p:nvSpPr>
        <p:spPr>
          <a:xfrm>
            <a:off x="152400" y="381000"/>
            <a:ext cx="8839200" cy="6212022"/>
          </a:xfrm>
          <a:prstGeom prst="rect">
            <a:avLst/>
          </a:prstGeom>
          <a:noFill/>
          <a:ln w="9525">
            <a:noFill/>
          </a:ln>
        </p:spPr>
        <p:txBody>
          <a:bodyPr anchor="t" anchorCtr="0">
            <a:spAutoFit/>
          </a:bodyPr>
          <a:lstStyle/>
          <a:p>
            <a:pPr>
              <a:lnSpc>
                <a:spcPct val="137000"/>
              </a:lnSpc>
              <a:spcBef>
                <a:spcPct val="50000"/>
              </a:spcBef>
            </a:pPr>
            <a:r>
              <a:rPr lang="en-US" altLang="zh-CN" sz="2400" dirty="0">
                <a:latin typeface="Times New Roman" panose="02020603050405020304" pitchFamily="18" charset="0"/>
                <a:ea typeface="宋体" panose="02010600030101010101" pitchFamily="2" charset="-122"/>
              </a:rPr>
              <a:t>        (4)  </a:t>
            </a:r>
            <a:r>
              <a:rPr lang="zh-CN" altLang="en-US" sz="2400" dirty="0">
                <a:solidFill>
                  <a:srgbClr val="FF0000"/>
                </a:solidFill>
                <a:latin typeface="Times New Roman" panose="02020603050405020304" pitchFamily="18" charset="0"/>
                <a:ea typeface="宋体" panose="02010600030101010101" pitchFamily="2" charset="-122"/>
              </a:rPr>
              <a:t>读图</a:t>
            </a:r>
            <a:r>
              <a:rPr lang="zh-CN" altLang="en-US" sz="2400" dirty="0">
                <a:latin typeface="Times New Roman" panose="02020603050405020304" pitchFamily="18" charset="0"/>
                <a:ea typeface="宋体" panose="02010600030101010101" pitchFamily="2" charset="-122"/>
              </a:rPr>
              <a:t>： </a:t>
            </a:r>
          </a:p>
          <a:p>
            <a:pPr>
              <a:lnSpc>
                <a:spcPct val="137000"/>
              </a:lnSpc>
              <a:spcBef>
                <a:spcPct val="50000"/>
              </a:spcBef>
            </a:pPr>
            <a:r>
              <a:rPr lang="zh-CN" altLang="en-US" sz="2400" dirty="0">
                <a:latin typeface="Times New Roman" panose="02020603050405020304" pitchFamily="18" charset="0"/>
                <a:ea typeface="宋体" panose="02010600030101010101" pitchFamily="2" charset="-122"/>
              </a:rPr>
              <a:t>        无论是圈</a:t>
            </a:r>
            <a:r>
              <a:rPr lang="en-US" altLang="zh-CN" sz="2400" dirty="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还是圈</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各个卡诺圈中取值不同的变量都将消去， 只需读出取值相同的那些变量即可。 </a:t>
            </a:r>
          </a:p>
          <a:p>
            <a:pPr>
              <a:lnSpc>
                <a:spcPct val="137000"/>
              </a:lnSpc>
              <a:spcBef>
                <a:spcPct val="50000"/>
              </a:spcBef>
            </a:pPr>
            <a:r>
              <a:rPr lang="zh-CN" altLang="en-US" sz="2400" dirty="0">
                <a:latin typeface="Times New Roman" panose="02020603050405020304" pitchFamily="18" charset="0"/>
                <a:ea typeface="宋体" panose="02010600030101010101" pitchFamily="2" charset="-122"/>
              </a:rPr>
              <a:t>        如果是</a:t>
            </a:r>
            <a:r>
              <a:rPr lang="zh-CN" altLang="en-US" sz="2400" dirty="0">
                <a:solidFill>
                  <a:srgbClr val="FF0000"/>
                </a:solidFill>
                <a:latin typeface="Times New Roman" panose="02020603050405020304" pitchFamily="18" charset="0"/>
                <a:ea typeface="宋体" panose="02010600030101010101" pitchFamily="2" charset="-122"/>
              </a:rPr>
              <a:t>圈</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a:t>
            </a:r>
            <a:r>
              <a:rPr lang="zh-CN" altLang="en-US" sz="2400" dirty="0">
                <a:solidFill>
                  <a:srgbClr val="FF0000"/>
                </a:solidFill>
                <a:latin typeface="Times New Roman" panose="02020603050405020304" pitchFamily="18" charset="0"/>
                <a:ea typeface="宋体" panose="02010600030101010101" pitchFamily="2" charset="-122"/>
              </a:rPr>
              <a:t>取值为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的变量用原变量表示， 取值为</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的变量用反变量表示</a:t>
            </a:r>
            <a:r>
              <a:rPr lang="zh-CN" altLang="en-US" sz="2400" dirty="0">
                <a:latin typeface="Times New Roman" panose="02020603050405020304" pitchFamily="18" charset="0"/>
                <a:ea typeface="宋体" panose="02010600030101010101" pitchFamily="2" charset="-122"/>
              </a:rPr>
              <a:t>，取这些变量的乘积，即得该卡诺圈化简后的“最简积项”； 将所有圈的“最简积项”逻辑加，即得“最简与或式”或 “最简积之和式”。 </a:t>
            </a:r>
          </a:p>
          <a:p>
            <a:pPr>
              <a:lnSpc>
                <a:spcPct val="137000"/>
              </a:lnSpc>
              <a:spcBef>
                <a:spcPct val="50000"/>
              </a:spcBef>
            </a:pPr>
            <a:r>
              <a:rPr lang="zh-CN" altLang="en-US" sz="2400" dirty="0">
                <a:latin typeface="Times New Roman" panose="02020603050405020304" pitchFamily="18" charset="0"/>
                <a:ea typeface="宋体" panose="02010600030101010101" pitchFamily="2" charset="-122"/>
              </a:rPr>
              <a:t>        如果是</a:t>
            </a:r>
            <a:r>
              <a:rPr lang="zh-CN" altLang="en-US" sz="2400" dirty="0">
                <a:solidFill>
                  <a:srgbClr val="FF0000"/>
                </a:solidFill>
                <a:latin typeface="Times New Roman" panose="02020603050405020304" pitchFamily="18" charset="0"/>
                <a:ea typeface="宋体" panose="02010600030101010101" pitchFamily="2" charset="-122"/>
              </a:rPr>
              <a:t>圈</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 </a:t>
            </a:r>
            <a:r>
              <a:rPr lang="zh-CN" altLang="en-US" sz="2400" dirty="0">
                <a:solidFill>
                  <a:srgbClr val="FF0000"/>
                </a:solidFill>
                <a:latin typeface="Times New Roman" panose="02020603050405020304" pitchFamily="18" charset="0"/>
                <a:ea typeface="宋体" panose="02010600030101010101" pitchFamily="2" charset="-122"/>
              </a:rPr>
              <a:t>取值为</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的变量用原变量表示，取值为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的变量用反变量表示</a:t>
            </a:r>
            <a:r>
              <a:rPr lang="zh-CN" altLang="en-US" sz="2400" dirty="0">
                <a:latin typeface="Times New Roman" panose="02020603050405020304" pitchFamily="18" charset="0"/>
                <a:ea typeface="宋体" panose="02010600030101010101" pitchFamily="2" charset="-122"/>
              </a:rPr>
              <a:t>，取这些变量的和，即得该卡诺圈化简后的“最简和项”； 将所有圈的“最简和项”逻辑乘，即得“最简或与式”或“最简和之积式”。 </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3" name="组合 169987"/>
          <p:cNvGrpSpPr/>
          <p:nvPr/>
        </p:nvGrpSpPr>
        <p:grpSpPr>
          <a:xfrm>
            <a:off x="304800" y="533400"/>
            <a:ext cx="8839200" cy="5086350"/>
            <a:chOff x="96" y="240"/>
            <a:chExt cx="5568" cy="3204"/>
          </a:xfrm>
        </p:grpSpPr>
        <p:sp>
          <p:nvSpPr>
            <p:cNvPr id="192514" name="文本框 169988"/>
            <p:cNvSpPr txBox="1"/>
            <p:nvPr/>
          </p:nvSpPr>
          <p:spPr>
            <a:xfrm>
              <a:off x="96" y="240"/>
              <a:ext cx="5568" cy="2829"/>
            </a:xfrm>
            <a:prstGeom prst="rect">
              <a:avLst/>
            </a:prstGeom>
            <a:noFill/>
            <a:ln w="9525">
              <a:noFill/>
            </a:ln>
          </p:spPr>
          <p:txBody>
            <a:bodyPr anchor="t" anchorCtr="0">
              <a:spAutoFit/>
            </a:bodyPr>
            <a:lstStyle/>
            <a:p>
              <a:pPr>
                <a:lnSpc>
                  <a:spcPct val="158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5.  </a:t>
              </a:r>
              <a:r>
                <a:rPr lang="zh-CN" altLang="en-US" sz="2400" b="1" dirty="0">
                  <a:latin typeface="Times New Roman" panose="02020603050405020304" pitchFamily="18" charset="0"/>
                  <a:ea typeface="宋体" panose="02010600030101010101" pitchFamily="2" charset="-122"/>
                </a:rPr>
                <a:t>化简举例</a:t>
              </a:r>
              <a:r>
                <a:rPr lang="zh-CN" altLang="en-US" sz="2400" dirty="0">
                  <a:latin typeface="Times New Roman" panose="02020603050405020304" pitchFamily="18" charset="0"/>
                  <a:ea typeface="宋体" panose="02010600030101010101" pitchFamily="2" charset="-122"/>
                </a:rPr>
                <a:t></a:t>
              </a:r>
            </a:p>
            <a:p>
              <a:pPr>
                <a:lnSpc>
                  <a:spcPct val="158000"/>
                </a:lnSpc>
                <a:spcBef>
                  <a:spcPct val="50000"/>
                </a:spcBef>
              </a:pPr>
              <a:r>
                <a:rPr lang="zh-CN" altLang="en-US" sz="2400" dirty="0">
                  <a:latin typeface="Times New Roman" panose="02020603050405020304" pitchFamily="18" charset="0"/>
                  <a:ea typeface="宋体" panose="02010600030101010101" pitchFamily="2" charset="-122"/>
                </a:rPr>
                <a:t>              例：  用卡诺图化简逻辑函数                                </a:t>
              </a: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写出其最简与或式。 </a:t>
              </a:r>
            </a:p>
            <a:p>
              <a:pPr>
                <a:lnSpc>
                  <a:spcPct val="158000"/>
                </a:lnSpc>
                <a:spcBef>
                  <a:spcPct val="50000"/>
                </a:spcBef>
              </a:pPr>
              <a:r>
                <a:rPr lang="zh-CN" altLang="en-US" sz="2400" b="1" dirty="0">
                  <a:latin typeface="Times New Roman" panose="02020603050405020304" pitchFamily="18" charset="0"/>
                  <a:ea typeface="宋体" panose="02010600030101010101" pitchFamily="2" charset="-122"/>
                </a:rPr>
                <a:t>        解 </a:t>
              </a:r>
              <a:r>
                <a:rPr lang="zh-CN" altLang="en-US" sz="2400" dirty="0">
                  <a:latin typeface="Times New Roman" panose="02020603050405020304" pitchFamily="18" charset="0"/>
                  <a:ea typeface="宋体" panose="02010600030101010101" pitchFamily="2" charset="-122"/>
                </a:rPr>
                <a:t>卡诺图如图所示。由图中可见，第三列的两个</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均有两种圈法，而第二列和第四列的</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都只有一种圈法，因此应从第二列或第四列的</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开始圈。如果从第三列的两个</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开始圈，很可能会增加第三列的一个圈。 由此读出最简与或式为 </a:t>
              </a:r>
              <a:endParaRPr lang="zh-CN" altLang="en-US" sz="2400">
                <a:latin typeface="Times New Roman" panose="02020603050405020304" pitchFamily="18" charset="0"/>
                <a:ea typeface="宋体" panose="02010600030101010101" pitchFamily="2" charset="-122"/>
              </a:endParaRPr>
            </a:p>
          </p:txBody>
        </p:sp>
        <p:graphicFrame>
          <p:nvGraphicFramePr>
            <p:cNvPr id="192515" name="对象 169989"/>
            <p:cNvGraphicFramePr/>
            <p:nvPr/>
          </p:nvGraphicFramePr>
          <p:xfrm>
            <a:off x="3360" y="864"/>
            <a:ext cx="1488" cy="267"/>
          </p:xfrm>
          <a:graphic>
            <a:graphicData uri="http://schemas.openxmlformats.org/presentationml/2006/ole">
              <mc:AlternateContent xmlns:mc="http://schemas.openxmlformats.org/markup-compatibility/2006">
                <mc:Choice xmlns:v="urn:schemas-microsoft-com:vml" Requires="v">
                  <p:oleObj spid="_x0000_s40989" r:id="rId3" imgW="1205230" imgH="215900" progId="Equation.3">
                    <p:embed/>
                  </p:oleObj>
                </mc:Choice>
                <mc:Fallback>
                  <p:oleObj r:id="rId3" imgW="1205230" imgH="215900" progId="Equation.3">
                    <p:embed/>
                    <p:pic>
                      <p:nvPicPr>
                        <p:cNvPr id="0" name="图片 3149"/>
                        <p:cNvPicPr/>
                        <p:nvPr/>
                      </p:nvPicPr>
                      <p:blipFill>
                        <a:blip r:embed="rId4"/>
                        <a:stretch>
                          <a:fillRect/>
                        </a:stretch>
                      </p:blipFill>
                      <p:spPr>
                        <a:xfrm>
                          <a:off x="3360" y="864"/>
                          <a:ext cx="1488" cy="267"/>
                        </a:xfrm>
                        <a:prstGeom prst="rect">
                          <a:avLst/>
                        </a:prstGeom>
                        <a:noFill/>
                        <a:ln w="38100">
                          <a:noFill/>
                          <a:miter/>
                        </a:ln>
                      </p:spPr>
                    </p:pic>
                  </p:oleObj>
                </mc:Fallback>
              </mc:AlternateContent>
            </a:graphicData>
          </a:graphic>
        </p:graphicFrame>
        <p:graphicFrame>
          <p:nvGraphicFramePr>
            <p:cNvPr id="192516" name="对象 169990"/>
            <p:cNvGraphicFramePr/>
            <p:nvPr/>
          </p:nvGraphicFramePr>
          <p:xfrm>
            <a:off x="2232" y="3120"/>
            <a:ext cx="1296" cy="324"/>
          </p:xfrm>
          <a:graphic>
            <a:graphicData uri="http://schemas.openxmlformats.org/presentationml/2006/ole">
              <mc:AlternateContent xmlns:mc="http://schemas.openxmlformats.org/markup-compatibility/2006">
                <mc:Choice xmlns:v="urn:schemas-microsoft-com:vml" Requires="v">
                  <p:oleObj spid="_x0000_s40990" r:id="rId5" imgW="862330" imgH="215900" progId="Equation.3">
                    <p:embed/>
                  </p:oleObj>
                </mc:Choice>
                <mc:Fallback>
                  <p:oleObj r:id="rId5" imgW="862330" imgH="215900" progId="Equation.3">
                    <p:embed/>
                    <p:pic>
                      <p:nvPicPr>
                        <p:cNvPr id="0" name="图片 3146"/>
                        <p:cNvPicPr/>
                        <p:nvPr/>
                      </p:nvPicPr>
                      <p:blipFill>
                        <a:blip r:embed="rId6"/>
                        <a:stretch>
                          <a:fillRect/>
                        </a:stretch>
                      </p:blipFill>
                      <p:spPr>
                        <a:xfrm>
                          <a:off x="2232" y="3120"/>
                          <a:ext cx="1296" cy="324"/>
                        </a:xfrm>
                        <a:prstGeom prst="rect">
                          <a:avLst/>
                        </a:prstGeom>
                        <a:noFill/>
                        <a:ln w="38100">
                          <a:noFill/>
                          <a:miter/>
                        </a:ln>
                      </p:spPr>
                    </p:pic>
                  </p:oleObj>
                </mc:Fallback>
              </mc:AlternateContent>
            </a:graphicData>
          </a:graphic>
        </p:graphicFrame>
      </p:grpSp>
      <p:sp>
        <p:nvSpPr>
          <p:cNvPr id="192517" name="文本框 169991"/>
          <p:cNvSpPr txBox="1"/>
          <p:nvPr/>
        </p:nvSpPr>
        <p:spPr>
          <a:xfrm>
            <a:off x="304800" y="5888038"/>
            <a:ext cx="65849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此化简结果与直接利用包含律得到的结果相同。</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文本框 171011"/>
          <p:cNvSpPr txBox="1"/>
          <p:nvPr/>
        </p:nvSpPr>
        <p:spPr>
          <a:xfrm>
            <a:off x="4343400" y="4724400"/>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193538" name="对象 171012"/>
          <p:cNvGraphicFramePr/>
          <p:nvPr/>
        </p:nvGraphicFramePr>
        <p:xfrm>
          <a:off x="1981200" y="1828800"/>
          <a:ext cx="4648200" cy="2543175"/>
        </p:xfrm>
        <a:graphic>
          <a:graphicData uri="http://schemas.openxmlformats.org/presentationml/2006/ole">
            <mc:AlternateContent xmlns:mc="http://schemas.openxmlformats.org/markup-compatibility/2006">
              <mc:Choice xmlns:v="urn:schemas-microsoft-com:vml" Requires="v">
                <p:oleObj spid="_x0000_s42001" r:id="rId3" imgW="1554480" imgH="845820" progId="Visio.Drawing.4">
                  <p:embed/>
                </p:oleObj>
              </mc:Choice>
              <mc:Fallback>
                <p:oleObj r:id="rId3" imgW="1554480" imgH="845820" progId="Visio.Drawing.4">
                  <p:embed/>
                  <p:pic>
                    <p:nvPicPr>
                      <p:cNvPr id="0" name="图片 3147"/>
                      <p:cNvPicPr/>
                      <p:nvPr/>
                    </p:nvPicPr>
                    <p:blipFill>
                      <a:blip r:embed="rId4"/>
                      <a:stretch>
                        <a:fillRect/>
                      </a:stretch>
                    </p:blipFill>
                    <p:spPr>
                      <a:xfrm>
                        <a:off x="1981200" y="1828800"/>
                        <a:ext cx="4648200" cy="25431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文本框 173060"/>
          <p:cNvSpPr txBox="1"/>
          <p:nvPr/>
        </p:nvSpPr>
        <p:spPr>
          <a:xfrm>
            <a:off x="228600" y="758825"/>
            <a:ext cx="8763000" cy="4986338"/>
          </a:xfrm>
          <a:prstGeom prst="rect">
            <a:avLst/>
          </a:prstGeom>
          <a:noFill/>
          <a:ln w="9525">
            <a:noFill/>
          </a:ln>
        </p:spPr>
        <p:txBody>
          <a:bodyPr anchor="t" anchorCtr="0">
            <a:spAutoFit/>
          </a:bodyPr>
          <a:lstStyle/>
          <a:p>
            <a:pPr>
              <a:lnSpc>
                <a:spcPct val="138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例：用卡诺图化简逻辑函数，</a:t>
            </a:r>
          </a:p>
          <a:p>
            <a:pPr>
              <a:lnSpc>
                <a:spcPct val="138000"/>
              </a:lnSpc>
              <a:spcBef>
                <a:spcPct val="50000"/>
              </a:spcBef>
            </a:pPr>
            <a:r>
              <a:rPr lang="zh-CN" altLang="en-US" sz="2400" dirty="0">
                <a:latin typeface="Times New Roman" panose="02020603050405020304" pitchFamily="18" charset="0"/>
                <a:ea typeface="宋体" panose="02010600030101010101" pitchFamily="2" charset="-122"/>
              </a:rPr>
              <a:t>写出其最简或与式。 </a:t>
            </a:r>
          </a:p>
          <a:p>
            <a:pPr>
              <a:lnSpc>
                <a:spcPct val="138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  </a:t>
            </a:r>
            <a:r>
              <a:rPr lang="zh-CN" altLang="en-US" sz="2400" dirty="0">
                <a:latin typeface="Times New Roman" panose="02020603050405020304" pitchFamily="18" charset="0"/>
                <a:ea typeface="宋体" panose="02010600030101010101" pitchFamily="2" charset="-122"/>
              </a:rPr>
              <a:t>卡诺图如图所示。由图中可见，除了第一列和第四列的</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只有一种圈法外，其余的三个</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均有两种圈法，因此应从第一列或第四列的</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开始圈。这两个圈圈过后，剩下第一行左侧的</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未圈。 圈这个</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的方法有两种，一种是与下方的</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圈在一起（如实线框所示），另一种是与右侧的</a:t>
            </a:r>
            <a:r>
              <a:rPr lang="en-US" altLang="zh-CN" sz="2400">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圈在一起（如虚线框所示）， 这两种圈法的简单程度相同，可以任选一种圈法。选择前者时， 最简或与式为</a:t>
            </a:r>
            <a:endParaRPr lang="zh-CN" altLang="en-US" sz="2400">
              <a:latin typeface="Times New Roman" panose="02020603050405020304" pitchFamily="18" charset="0"/>
              <a:ea typeface="宋体" panose="02010600030101010101" pitchFamily="2" charset="-122"/>
            </a:endParaRPr>
          </a:p>
        </p:txBody>
      </p:sp>
      <p:graphicFrame>
        <p:nvGraphicFramePr>
          <p:cNvPr id="194562" name="对象 173061"/>
          <p:cNvGraphicFramePr/>
          <p:nvPr/>
        </p:nvGraphicFramePr>
        <p:xfrm>
          <a:off x="5715000" y="838200"/>
          <a:ext cx="3429000" cy="428625"/>
        </p:xfrm>
        <a:graphic>
          <a:graphicData uri="http://schemas.openxmlformats.org/presentationml/2006/ole">
            <mc:AlternateContent xmlns:mc="http://schemas.openxmlformats.org/markup-compatibility/2006">
              <mc:Choice xmlns:v="urn:schemas-microsoft-com:vml" Requires="v">
                <p:oleObj spid="_x0000_s43037" r:id="rId3" imgW="1929765" imgH="241300" progId="Equation.3">
                  <p:embed/>
                </p:oleObj>
              </mc:Choice>
              <mc:Fallback>
                <p:oleObj r:id="rId3" imgW="1929765" imgH="241300" progId="Equation.3">
                  <p:embed/>
                  <p:pic>
                    <p:nvPicPr>
                      <p:cNvPr id="0" name="图片 3148"/>
                      <p:cNvPicPr/>
                      <p:nvPr/>
                    </p:nvPicPr>
                    <p:blipFill>
                      <a:blip r:embed="rId4"/>
                      <a:stretch>
                        <a:fillRect/>
                      </a:stretch>
                    </p:blipFill>
                    <p:spPr>
                      <a:xfrm>
                        <a:off x="5715000" y="838200"/>
                        <a:ext cx="3429000" cy="428625"/>
                      </a:xfrm>
                      <a:prstGeom prst="rect">
                        <a:avLst/>
                      </a:prstGeom>
                      <a:noFill/>
                      <a:ln w="38100">
                        <a:noFill/>
                        <a:miter/>
                      </a:ln>
                    </p:spPr>
                  </p:pic>
                </p:oleObj>
              </mc:Fallback>
            </mc:AlternateContent>
          </a:graphicData>
        </a:graphic>
      </p:graphicFrame>
      <p:graphicFrame>
        <p:nvGraphicFramePr>
          <p:cNvPr id="194563" name="对象 173062"/>
          <p:cNvGraphicFramePr/>
          <p:nvPr/>
        </p:nvGraphicFramePr>
        <p:xfrm>
          <a:off x="2538413" y="5791200"/>
          <a:ext cx="4067175" cy="581025"/>
        </p:xfrm>
        <a:graphic>
          <a:graphicData uri="http://schemas.openxmlformats.org/presentationml/2006/ole">
            <mc:AlternateContent xmlns:mc="http://schemas.openxmlformats.org/markup-compatibility/2006">
              <mc:Choice xmlns:v="urn:schemas-microsoft-com:vml" Requires="v">
                <p:oleObj spid="_x0000_s43038" r:id="rId5" imgW="1688465" imgH="241300" progId="Equation.3">
                  <p:embed/>
                </p:oleObj>
              </mc:Choice>
              <mc:Fallback>
                <p:oleObj r:id="rId5" imgW="1688465" imgH="241300" progId="Equation.3">
                  <p:embed/>
                  <p:pic>
                    <p:nvPicPr>
                      <p:cNvPr id="0" name="图片 3120"/>
                      <p:cNvPicPr/>
                      <p:nvPr/>
                    </p:nvPicPr>
                    <p:blipFill>
                      <a:blip r:embed="rId6"/>
                      <a:stretch>
                        <a:fillRect/>
                      </a:stretch>
                    </p:blipFill>
                    <p:spPr>
                      <a:xfrm>
                        <a:off x="2538413" y="5791200"/>
                        <a:ext cx="4067175" cy="5810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文本框 172035"/>
          <p:cNvSpPr txBox="1"/>
          <p:nvPr/>
        </p:nvSpPr>
        <p:spPr>
          <a:xfrm>
            <a:off x="4419600" y="5181600"/>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195586" name="对象 172036"/>
          <p:cNvGraphicFramePr/>
          <p:nvPr/>
        </p:nvGraphicFramePr>
        <p:xfrm>
          <a:off x="1752600" y="1981200"/>
          <a:ext cx="4876800" cy="2667000"/>
        </p:xfrm>
        <a:graphic>
          <a:graphicData uri="http://schemas.openxmlformats.org/presentationml/2006/ole">
            <mc:AlternateContent xmlns:mc="http://schemas.openxmlformats.org/markup-compatibility/2006">
              <mc:Choice xmlns:v="urn:schemas-microsoft-com:vml" Requires="v">
                <p:oleObj spid="_x0000_s44049" r:id="rId3" imgW="1554480" imgH="845820" progId="Visio.Drawing.4">
                  <p:embed/>
                </p:oleObj>
              </mc:Choice>
              <mc:Fallback>
                <p:oleObj r:id="rId3" imgW="1554480" imgH="845820" progId="Visio.Drawing.4">
                  <p:embed/>
                  <p:pic>
                    <p:nvPicPr>
                      <p:cNvPr id="0" name="图片 3117"/>
                      <p:cNvPicPr/>
                      <p:nvPr/>
                    </p:nvPicPr>
                    <p:blipFill>
                      <a:blip r:embed="rId4"/>
                      <a:stretch>
                        <a:fillRect/>
                      </a:stretch>
                    </p:blipFill>
                    <p:spPr>
                      <a:xfrm>
                        <a:off x="1752600" y="1981200"/>
                        <a:ext cx="4876800" cy="2667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文本框 174083"/>
          <p:cNvSpPr txBox="1"/>
          <p:nvPr/>
        </p:nvSpPr>
        <p:spPr>
          <a:xfrm>
            <a:off x="190500" y="304800"/>
            <a:ext cx="8763000" cy="3013075"/>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例：分别用卡诺图化简下列逻辑函数并写出其最简与或式和或与式。 </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(1)  Y(A,B,C,D) = ∑m</a:t>
            </a:r>
            <a:r>
              <a:rPr lang="zh-CN" altLang="en-US" sz="240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1,4,5,6,7,8,10,14</a:t>
            </a:r>
            <a:r>
              <a:rPr lang="zh-CN" altLang="en-US" sz="2400">
                <a:latin typeface="Times New Roman" panose="02020603050405020304" pitchFamily="18" charset="0"/>
                <a:ea typeface="宋体" panose="02010600030101010101" pitchFamily="2" charset="-122"/>
              </a:rPr>
              <a:t>）</a:t>
            </a:r>
          </a:p>
          <a:p>
            <a:pPr>
              <a:lnSpc>
                <a:spcPct val="130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(2)  Z(A,B,C,D) = ∏M(0,1,2,6,8,10,11,12) </a:t>
            </a:r>
            <a:r>
              <a:rPr lang="zh-CN" altLang="en-US" sz="2400">
                <a:latin typeface="Times New Roman" panose="02020603050405020304" pitchFamily="18" charset="0"/>
                <a:ea typeface="宋体" panose="02010600030101010101" pitchFamily="2" charset="-122"/>
              </a:rPr>
              <a:t></a:t>
            </a:r>
          </a:p>
          <a:p>
            <a:pPr>
              <a:lnSpc>
                <a:spcPct val="130000"/>
              </a:lnSpc>
              <a:spcBef>
                <a:spcPct val="50000"/>
              </a:spcBef>
            </a:pPr>
            <a:r>
              <a:rPr lang="zh-CN" altLang="en-US" sz="240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  </a:t>
            </a:r>
            <a:r>
              <a:rPr lang="zh-CN" altLang="en-US" sz="2400" dirty="0">
                <a:latin typeface="Times New Roman" panose="02020603050405020304" pitchFamily="18" charset="0"/>
                <a:ea typeface="宋体" panose="02010600030101010101" pitchFamily="2" charset="-122"/>
              </a:rPr>
              <a:t>函数</a:t>
            </a:r>
            <a:r>
              <a:rPr lang="en-US" altLang="zh-CN" sz="2400">
                <a:latin typeface="Times New Roman" panose="02020603050405020304" pitchFamily="18" charset="0"/>
                <a:ea typeface="宋体" panose="02010600030101010101" pitchFamily="2" charset="-122"/>
              </a:rPr>
              <a:t>Y</a:t>
            </a:r>
            <a:r>
              <a:rPr lang="zh-CN" altLang="en-US" sz="2400">
                <a:latin typeface="Times New Roman" panose="02020603050405020304" pitchFamily="18" charset="0"/>
                <a:ea typeface="宋体" panose="02010600030101010101" pitchFamily="2" charset="-122"/>
              </a:rPr>
              <a:t>和</a:t>
            </a:r>
            <a:r>
              <a:rPr lang="en-US" altLang="zh-CN" sz="2400">
                <a:latin typeface="Times New Roman" panose="02020603050405020304" pitchFamily="18" charset="0"/>
                <a:ea typeface="宋体" panose="02010600030101010101" pitchFamily="2" charset="-122"/>
              </a:rPr>
              <a:t>Z</a:t>
            </a:r>
            <a:r>
              <a:rPr lang="zh-CN" altLang="en-US" sz="2400" dirty="0">
                <a:latin typeface="Times New Roman" panose="02020603050405020304" pitchFamily="18" charset="0"/>
                <a:ea typeface="宋体" panose="02010600030101010101" pitchFamily="2" charset="-122"/>
              </a:rPr>
              <a:t>的卡诺图如图所示。</a:t>
            </a:r>
            <a:endParaRPr lang="zh-CN" altLang="en-US" sz="2400">
              <a:latin typeface="Times New Roman" panose="02020603050405020304" pitchFamily="18" charset="0"/>
              <a:ea typeface="宋体" panose="02010600030101010101" pitchFamily="2" charset="-122"/>
            </a:endParaRPr>
          </a:p>
        </p:txBody>
      </p:sp>
      <p:sp>
        <p:nvSpPr>
          <p:cNvPr id="196610" name="文本框 174084"/>
          <p:cNvSpPr txBox="1"/>
          <p:nvPr/>
        </p:nvSpPr>
        <p:spPr>
          <a:xfrm>
            <a:off x="762000" y="3429000"/>
            <a:ext cx="5891213"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Y</a:t>
            </a:r>
            <a:r>
              <a:rPr lang="zh-CN" altLang="en-US" sz="2400" dirty="0">
                <a:latin typeface="Times New Roman" panose="02020603050405020304" pitchFamily="18" charset="0"/>
                <a:ea typeface="宋体" panose="02010600030101010101" pitchFamily="2" charset="-122"/>
              </a:rPr>
              <a:t>的最简与或式（非惟一）和或与式分别为</a:t>
            </a:r>
            <a:endParaRPr lang="zh-CN" altLang="en-US" sz="2400">
              <a:latin typeface="Times New Roman" panose="02020603050405020304" pitchFamily="18" charset="0"/>
              <a:ea typeface="宋体" panose="02010600030101010101" pitchFamily="2" charset="-122"/>
            </a:endParaRPr>
          </a:p>
        </p:txBody>
      </p:sp>
      <p:graphicFrame>
        <p:nvGraphicFramePr>
          <p:cNvPr id="196611" name="对象 174085"/>
          <p:cNvGraphicFramePr/>
          <p:nvPr/>
        </p:nvGraphicFramePr>
        <p:xfrm>
          <a:off x="2133600" y="3886200"/>
          <a:ext cx="5410200" cy="1042988"/>
        </p:xfrm>
        <a:graphic>
          <a:graphicData uri="http://schemas.openxmlformats.org/presentationml/2006/ole">
            <mc:AlternateContent xmlns:mc="http://schemas.openxmlformats.org/markup-compatibility/2006">
              <mc:Choice xmlns:v="urn:schemas-microsoft-com:vml" Requires="v">
                <p:oleObj spid="_x0000_s45085" r:id="rId3" imgW="2895600" imgH="558800" progId="Equation.3">
                  <p:embed/>
                </p:oleObj>
              </mc:Choice>
              <mc:Fallback>
                <p:oleObj r:id="rId3" imgW="2895600" imgH="558800" progId="Equation.3">
                  <p:embed/>
                  <p:pic>
                    <p:nvPicPr>
                      <p:cNvPr id="0" name="图片 3121"/>
                      <p:cNvPicPr/>
                      <p:nvPr/>
                    </p:nvPicPr>
                    <p:blipFill>
                      <a:blip r:embed="rId4"/>
                      <a:stretch>
                        <a:fillRect/>
                      </a:stretch>
                    </p:blipFill>
                    <p:spPr>
                      <a:xfrm>
                        <a:off x="2133600" y="3886200"/>
                        <a:ext cx="5410200" cy="1042988"/>
                      </a:xfrm>
                      <a:prstGeom prst="rect">
                        <a:avLst/>
                      </a:prstGeom>
                      <a:noFill/>
                      <a:ln w="38100">
                        <a:noFill/>
                        <a:miter/>
                      </a:ln>
                    </p:spPr>
                  </p:pic>
                </p:oleObj>
              </mc:Fallback>
            </mc:AlternateContent>
          </a:graphicData>
        </a:graphic>
      </p:graphicFrame>
      <p:graphicFrame>
        <p:nvGraphicFramePr>
          <p:cNvPr id="196612" name="对象 174086"/>
          <p:cNvGraphicFramePr/>
          <p:nvPr/>
        </p:nvGraphicFramePr>
        <p:xfrm>
          <a:off x="2057400" y="5283200"/>
          <a:ext cx="6362700" cy="1128713"/>
        </p:xfrm>
        <a:graphic>
          <a:graphicData uri="http://schemas.openxmlformats.org/presentationml/2006/ole">
            <mc:AlternateContent xmlns:mc="http://schemas.openxmlformats.org/markup-compatibility/2006">
              <mc:Choice xmlns:v="urn:schemas-microsoft-com:vml" Requires="v">
                <p:oleObj spid="_x0000_s45086" r:id="rId5" imgW="3149600" imgH="558800" progId="Equation.3">
                  <p:embed/>
                </p:oleObj>
              </mc:Choice>
              <mc:Fallback>
                <p:oleObj r:id="rId5" imgW="3149600" imgH="558800" progId="Equation.3">
                  <p:embed/>
                  <p:pic>
                    <p:nvPicPr>
                      <p:cNvPr id="0" name="图片 3118"/>
                      <p:cNvPicPr/>
                      <p:nvPr/>
                    </p:nvPicPr>
                    <p:blipFill>
                      <a:blip r:embed="rId6"/>
                      <a:stretch>
                        <a:fillRect/>
                      </a:stretch>
                    </p:blipFill>
                    <p:spPr>
                      <a:xfrm>
                        <a:off x="2057400" y="5283200"/>
                        <a:ext cx="6362700" cy="1128713"/>
                      </a:xfrm>
                      <a:prstGeom prst="rect">
                        <a:avLst/>
                      </a:prstGeom>
                      <a:noFill/>
                      <a:ln w="38100">
                        <a:noFill/>
                        <a:miter/>
                      </a:ln>
                    </p:spPr>
                  </p:pic>
                </p:oleObj>
              </mc:Fallback>
            </mc:AlternateContent>
          </a:graphicData>
        </a:graphic>
      </p:graphicFrame>
      <p:sp>
        <p:nvSpPr>
          <p:cNvPr id="196613" name="文本框 174087"/>
          <p:cNvSpPr txBox="1"/>
          <p:nvPr/>
        </p:nvSpPr>
        <p:spPr>
          <a:xfrm>
            <a:off x="669925" y="4876800"/>
            <a:ext cx="4332288"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Z</a:t>
            </a:r>
            <a:r>
              <a:rPr lang="zh-CN" altLang="en-US" sz="2400" dirty="0">
                <a:latin typeface="Times New Roman" panose="02020603050405020304" pitchFamily="18" charset="0"/>
                <a:ea typeface="宋体" panose="02010600030101010101" pitchFamily="2" charset="-122"/>
              </a:rPr>
              <a:t>的最简与或式和或与式分别为</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633" name="对象 175107"/>
          <p:cNvGraphicFramePr/>
          <p:nvPr/>
        </p:nvGraphicFramePr>
        <p:xfrm>
          <a:off x="152400" y="990600"/>
          <a:ext cx="8686800" cy="4097338"/>
        </p:xfrm>
        <a:graphic>
          <a:graphicData uri="http://schemas.openxmlformats.org/presentationml/2006/ole">
            <mc:AlternateContent xmlns:mc="http://schemas.openxmlformats.org/markup-compatibility/2006">
              <mc:Choice xmlns:v="urn:schemas-microsoft-com:vml" Requires="v">
                <p:oleObj spid="_x0000_s46097" r:id="rId3" imgW="3497580" imgH="1645920" progId="Visio.Drawing.4">
                  <p:embed/>
                </p:oleObj>
              </mc:Choice>
              <mc:Fallback>
                <p:oleObj r:id="rId3" imgW="3497580" imgH="1645920" progId="Visio.Drawing.4">
                  <p:embed/>
                  <p:pic>
                    <p:nvPicPr>
                      <p:cNvPr id="0" name="图片 3122"/>
                      <p:cNvPicPr/>
                      <p:nvPr/>
                    </p:nvPicPr>
                    <p:blipFill>
                      <a:blip r:embed="rId4"/>
                      <a:stretch>
                        <a:fillRect/>
                      </a:stretch>
                    </p:blipFill>
                    <p:spPr>
                      <a:xfrm>
                        <a:off x="152400" y="990600"/>
                        <a:ext cx="8686800" cy="4097338"/>
                      </a:xfrm>
                      <a:prstGeom prst="rect">
                        <a:avLst/>
                      </a:prstGeom>
                      <a:noFill/>
                      <a:ln w="38100">
                        <a:noFill/>
                        <a:miter/>
                      </a:ln>
                    </p:spPr>
                  </p:pic>
                </p:oleObj>
              </mc:Fallback>
            </mc:AlternateContent>
          </a:graphicData>
        </a:graphic>
      </p:graphicFrame>
      <p:sp>
        <p:nvSpPr>
          <p:cNvPr id="197634" name="文本框 175108"/>
          <p:cNvSpPr txBox="1"/>
          <p:nvPr/>
        </p:nvSpPr>
        <p:spPr>
          <a:xfrm>
            <a:off x="3151188" y="5126038"/>
            <a:ext cx="2282825" cy="822325"/>
          </a:xfrm>
          <a:prstGeom prst="rect">
            <a:avLst/>
          </a:prstGeom>
          <a:noFill/>
          <a:ln w="9525">
            <a:noFill/>
          </a:ln>
        </p:spPr>
        <p:txBody>
          <a:bodyPr wrap="none" anchor="t" anchorCtr="0">
            <a:spAutoFit/>
          </a:bodyPr>
          <a:lstStyle/>
          <a:p>
            <a:pPr algn="ctr"/>
            <a:r>
              <a:rPr lang="zh-CN" altLang="en-US" sz="2400" dirty="0">
                <a:latin typeface="Times New Roman" panose="02020603050405020304" pitchFamily="18" charset="0"/>
                <a:ea typeface="宋体" panose="02010600030101010101" pitchFamily="2" charset="-122"/>
              </a:rPr>
              <a:t>卡诺图</a:t>
            </a:r>
          </a:p>
          <a:p>
            <a:pPr algn="ctr"/>
            <a:r>
              <a:rPr lang="en-US" altLang="zh-CN" sz="2400">
                <a:latin typeface="Times New Roman" panose="02020603050405020304" pitchFamily="18" charset="0"/>
                <a:ea typeface="宋体" panose="02010600030101010101" pitchFamily="2" charset="-122"/>
              </a:rPr>
              <a:t>(a) Y;           (b)Z</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文本框 176131"/>
          <p:cNvSpPr txBox="1"/>
          <p:nvPr/>
        </p:nvSpPr>
        <p:spPr>
          <a:xfrm>
            <a:off x="152400" y="457200"/>
            <a:ext cx="8839200" cy="4834657"/>
          </a:xfrm>
          <a:prstGeom prst="rect">
            <a:avLst/>
          </a:prstGeom>
          <a:noFill/>
          <a:ln w="9525">
            <a:noFill/>
          </a:ln>
        </p:spPr>
        <p:txBody>
          <a:bodyPr anchor="t" anchorCtr="0">
            <a:spAutoFit/>
          </a:bodyPr>
          <a:lstStyle/>
          <a:p>
            <a:pPr>
              <a:lnSpc>
                <a:spcPct val="148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例：用卡诺图化简下面的五变量逻辑函数并写出其最简或与式。 </a:t>
            </a:r>
          </a:p>
          <a:p>
            <a:pPr>
              <a:lnSpc>
                <a:spcPct val="148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F(A,B,C,D,E) = ∑</a:t>
            </a:r>
            <a:r>
              <a:rPr lang="en-US" altLang="zh-CN" sz="2400" dirty="0" smtClean="0">
                <a:latin typeface="Times New Roman" panose="02020603050405020304" pitchFamily="18" charset="0"/>
                <a:ea typeface="宋体" panose="02010600030101010101" pitchFamily="2" charset="-122"/>
              </a:rPr>
              <a:t>m(1,2,6,8,9,10,11,12,14,17,19,20,21,23,25,27,31)</a:t>
            </a:r>
            <a:endParaRPr lang="en-US" altLang="zh-CN" sz="2400" dirty="0">
              <a:latin typeface="Times New Roman" panose="02020603050405020304" pitchFamily="18" charset="0"/>
              <a:ea typeface="宋体" panose="02010600030101010101" pitchFamily="2" charset="-122"/>
            </a:endParaRPr>
          </a:p>
          <a:p>
            <a:pPr>
              <a:lnSpc>
                <a:spcPct val="148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a:t>
            </a: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的卡诺图如图所示。需要注意的是，</a:t>
            </a:r>
            <a:r>
              <a:rPr lang="zh-CN" altLang="en-US" sz="2400" dirty="0">
                <a:solidFill>
                  <a:srgbClr val="FF0000"/>
                </a:solidFill>
                <a:latin typeface="Times New Roman" panose="02020603050405020304" pitchFamily="18" charset="0"/>
                <a:ea typeface="宋体" panose="02010600030101010101" pitchFamily="2" charset="-122"/>
              </a:rPr>
              <a:t>五变量逻辑函数化简时要特别小心。除了与中心轴对称的项相邻外，左右各四列构成的四变量卡诺图原有的相邻性仍然存在</a:t>
            </a:r>
            <a:r>
              <a:rPr lang="zh-CN" altLang="en-US" sz="2400" dirty="0">
                <a:latin typeface="Times New Roman" panose="02020603050405020304" pitchFamily="18" charset="0"/>
                <a:ea typeface="宋体" panose="02010600030101010101" pitchFamily="2" charset="-122"/>
              </a:rPr>
              <a:t>。如图所示卡诺图中，不仅第三、 四行粗线框内的四个</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相邻，而且第二行粗线框内的四个</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也相邻。因此，</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的最简积之和式为</a:t>
            </a:r>
          </a:p>
        </p:txBody>
      </p:sp>
      <p:graphicFrame>
        <p:nvGraphicFramePr>
          <p:cNvPr id="198658" name="对象 176132"/>
          <p:cNvGraphicFramePr/>
          <p:nvPr/>
        </p:nvGraphicFramePr>
        <p:xfrm>
          <a:off x="990600" y="5562600"/>
          <a:ext cx="7620000" cy="541338"/>
        </p:xfrm>
        <a:graphic>
          <a:graphicData uri="http://schemas.openxmlformats.org/presentationml/2006/ole">
            <mc:AlternateContent xmlns:mc="http://schemas.openxmlformats.org/markup-compatibility/2006">
              <mc:Choice xmlns:v="urn:schemas-microsoft-com:vml" Requires="v">
                <p:oleObj spid="_x0000_s47121" r:id="rId3" imgW="3031490" imgH="215900" progId="Equation.3">
                  <p:embed/>
                </p:oleObj>
              </mc:Choice>
              <mc:Fallback>
                <p:oleObj r:id="rId3" imgW="3031490" imgH="215900" progId="Equation.3">
                  <p:embed/>
                  <p:pic>
                    <p:nvPicPr>
                      <p:cNvPr id="0" name="图片 3116"/>
                      <p:cNvPicPr/>
                      <p:nvPr/>
                    </p:nvPicPr>
                    <p:blipFill>
                      <a:blip r:embed="rId4"/>
                      <a:stretch>
                        <a:fillRect/>
                      </a:stretch>
                    </p:blipFill>
                    <p:spPr>
                      <a:xfrm>
                        <a:off x="990600" y="5562600"/>
                        <a:ext cx="7620000" cy="5413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文本框 177155"/>
          <p:cNvSpPr txBox="1"/>
          <p:nvPr/>
        </p:nvSpPr>
        <p:spPr>
          <a:xfrm>
            <a:off x="4191000" y="5562600"/>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199682" name="对象 177156"/>
          <p:cNvGraphicFramePr/>
          <p:nvPr/>
        </p:nvGraphicFramePr>
        <p:xfrm>
          <a:off x="685800" y="1219200"/>
          <a:ext cx="7315200" cy="3868738"/>
        </p:xfrm>
        <a:graphic>
          <a:graphicData uri="http://schemas.openxmlformats.org/presentationml/2006/ole">
            <mc:AlternateContent xmlns:mc="http://schemas.openxmlformats.org/markup-compatibility/2006">
              <mc:Choice xmlns:v="urn:schemas-microsoft-com:vml" Requires="v">
                <p:oleObj spid="_x0000_s48145" r:id="rId3" imgW="2705100" imgH="1432560" progId="Visio.Drawing.4">
                  <p:embed/>
                </p:oleObj>
              </mc:Choice>
              <mc:Fallback>
                <p:oleObj r:id="rId3" imgW="2705100" imgH="1432560" progId="Visio.Drawing.4">
                  <p:embed/>
                  <p:pic>
                    <p:nvPicPr>
                      <p:cNvPr id="0" name="图片 3119"/>
                      <p:cNvPicPr/>
                      <p:nvPr/>
                    </p:nvPicPr>
                    <p:blipFill>
                      <a:blip r:embed="rId4"/>
                      <a:stretch>
                        <a:fillRect/>
                      </a:stretch>
                    </p:blipFill>
                    <p:spPr>
                      <a:xfrm>
                        <a:off x="685800" y="1219200"/>
                        <a:ext cx="7315200" cy="38687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705" name="组合 178179"/>
          <p:cNvGrpSpPr/>
          <p:nvPr/>
        </p:nvGrpSpPr>
        <p:grpSpPr>
          <a:xfrm>
            <a:off x="228600" y="533400"/>
            <a:ext cx="8686800" cy="4708526"/>
            <a:chOff x="144" y="336"/>
            <a:chExt cx="5472" cy="2966"/>
          </a:xfrm>
        </p:grpSpPr>
        <p:sp>
          <p:nvSpPr>
            <p:cNvPr id="200706" name="文本框 178180"/>
            <p:cNvSpPr txBox="1"/>
            <p:nvPr/>
          </p:nvSpPr>
          <p:spPr>
            <a:xfrm>
              <a:off x="144" y="336"/>
              <a:ext cx="5472" cy="2966"/>
            </a:xfrm>
            <a:prstGeom prst="rect">
              <a:avLst/>
            </a:prstGeom>
            <a:noFill/>
            <a:ln w="9525">
              <a:noFill/>
            </a:ln>
          </p:spPr>
          <p:txBody>
            <a:bodyPr anchor="t" anchorCtr="0">
              <a:spAutoFit/>
            </a:bodyPr>
            <a:lstStyle/>
            <a:p>
              <a:pPr>
                <a:lnSpc>
                  <a:spcPct val="15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例：用卡诺图化简下面的多输出函数，要求总体最简。 </a:t>
              </a:r>
            </a:p>
            <a:p>
              <a:pPr lvl="2" indent="0">
                <a:lnSpc>
                  <a:spcPct val="150000"/>
                </a:lnSpc>
                <a:spcBef>
                  <a:spcPct val="50000"/>
                </a:spcBef>
              </a:pPr>
              <a:r>
                <a:rPr lang="en-US" altLang="zh-CN" sz="2400" dirty="0">
                  <a:latin typeface="Times New Roman" panose="02020603050405020304" pitchFamily="18" charset="0"/>
                  <a:ea typeface="宋体" panose="02010600030101010101" pitchFamily="2" charset="-122"/>
                </a:rPr>
                <a:t>F</a:t>
              </a:r>
              <a:r>
                <a:rPr lang="en-US" altLang="zh-CN" sz="2400" baseline="-25000" dirty="0">
                  <a:latin typeface="Times New Roman" panose="02020603050405020304" pitchFamily="18" charset="0"/>
                  <a:ea typeface="宋体" panose="02010600030101010101" pitchFamily="2" charset="-122"/>
                </a:rPr>
                <a:t>1</a:t>
              </a:r>
              <a:r>
                <a:rPr lang="en-US" altLang="zh-CN" sz="2400" dirty="0">
                  <a:latin typeface="Times New Roman" panose="02020603050405020304" pitchFamily="18" charset="0"/>
                  <a:ea typeface="宋体" panose="02010600030101010101" pitchFamily="2" charset="-122"/>
                </a:rPr>
                <a:t>(A,B,C,D) = ∑m(1,3,5,7,9,11,13)</a:t>
              </a:r>
              <a:r>
                <a:rPr lang="zh-CN" altLang="en-US" sz="2400" dirty="0">
                  <a:latin typeface="Times New Roman" panose="02020603050405020304" pitchFamily="18" charset="0"/>
                  <a:ea typeface="宋体" panose="02010600030101010101" pitchFamily="2" charset="-122"/>
                </a:rPr>
                <a:t></a:t>
              </a:r>
            </a:p>
            <a:p>
              <a:pPr lvl="2" indent="0">
                <a:lnSpc>
                  <a:spcPct val="150000"/>
                </a:lnSpc>
                <a:spcBef>
                  <a:spcPct val="50000"/>
                </a:spcBef>
              </a:pPr>
              <a:r>
                <a:rPr lang="en-US" altLang="zh-CN" sz="2400" dirty="0">
                  <a:latin typeface="Times New Roman" panose="02020603050405020304" pitchFamily="18" charset="0"/>
                  <a:ea typeface="宋体" panose="02010600030101010101" pitchFamily="2" charset="-122"/>
                </a:rPr>
                <a:t>F</a:t>
              </a:r>
              <a:r>
                <a:rPr lang="en-US" altLang="zh-CN" sz="2400" baseline="-25000" dirty="0">
                  <a:latin typeface="Times New Roman" panose="02020603050405020304" pitchFamily="18" charset="0"/>
                  <a:ea typeface="宋体" panose="02010600030101010101" pitchFamily="2" charset="-122"/>
                </a:rPr>
                <a:t>2</a:t>
              </a:r>
              <a:r>
                <a:rPr lang="en-US" altLang="zh-CN" sz="2400" dirty="0">
                  <a:latin typeface="Times New Roman" panose="02020603050405020304" pitchFamily="18" charset="0"/>
                  <a:ea typeface="宋体" panose="02010600030101010101" pitchFamily="2" charset="-122"/>
                </a:rPr>
                <a:t>(A,B,C,D) = ∑m(3,7,10,11,14) </a:t>
              </a:r>
              <a:r>
                <a:rPr lang="zh-CN" altLang="en-US" sz="2400" dirty="0">
                  <a:latin typeface="Times New Roman" panose="02020603050405020304" pitchFamily="18" charset="0"/>
                  <a:ea typeface="宋体" panose="02010600030101010101" pitchFamily="2" charset="-122"/>
                </a:rPr>
                <a:t></a:t>
              </a:r>
            </a:p>
            <a:p>
              <a:pPr>
                <a:lnSpc>
                  <a:spcPct val="150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a:t>
              </a:r>
              <a:r>
                <a:rPr lang="zh-CN" altLang="en-US" sz="2400" dirty="0">
                  <a:latin typeface="Times New Roman" panose="02020603050405020304" pitchFamily="18" charset="0"/>
                  <a:ea typeface="宋体" panose="02010600030101010101" pitchFamily="2" charset="-122"/>
                </a:rPr>
                <a:t>  当一个逻辑电路有多个输出函数时，需要追求的是整体最简而不是单个函数最简。</a:t>
              </a:r>
              <a:r>
                <a:rPr lang="zh-CN" altLang="en-US" sz="2400" dirty="0">
                  <a:solidFill>
                    <a:srgbClr val="FF0000"/>
                  </a:solidFill>
                  <a:latin typeface="Times New Roman" panose="02020603050405020304" pitchFamily="18" charset="0"/>
                  <a:ea typeface="宋体" panose="02010600030101010101" pitchFamily="2" charset="-122"/>
                </a:rPr>
                <a:t>化简时找出各个函数之间最恰当的公共项，有可能实现整体最简的目标</a:t>
              </a:r>
              <a:r>
                <a:rPr lang="zh-CN" altLang="en-US" sz="2400" dirty="0">
                  <a:latin typeface="Times New Roman" panose="02020603050405020304" pitchFamily="18" charset="0"/>
                  <a:ea typeface="宋体" panose="02010600030101010101" pitchFamily="2" charset="-122"/>
                </a:rPr>
                <a:t>。</a:t>
              </a:r>
            </a:p>
            <a:p>
              <a:pPr>
                <a:lnSpc>
                  <a:spcPct val="150000"/>
                </a:lnSpc>
                <a:spcBef>
                  <a:spcPct val="50000"/>
                </a:spcBef>
              </a:pPr>
              <a:r>
                <a:rPr lang="zh-CN" altLang="en-US" sz="2400" dirty="0">
                  <a:latin typeface="Times New Roman" panose="02020603050405020304" pitchFamily="18" charset="0"/>
                  <a:ea typeface="宋体" panose="02010600030101010101" pitchFamily="2" charset="-122"/>
                </a:rPr>
                <a:t>         当要求单个函数最简时， </a:t>
              </a:r>
              <a:r>
                <a:rPr lang="en-US" altLang="zh-CN" sz="2400" dirty="0">
                  <a:latin typeface="Times New Roman" panose="02020603050405020304" pitchFamily="18" charset="0"/>
                  <a:ea typeface="宋体" panose="02010600030101010101" pitchFamily="2" charset="-122"/>
                </a:rPr>
                <a:t>F</a:t>
              </a:r>
              <a:r>
                <a:rPr lang="en-US" altLang="zh-CN" sz="2400" baseline="-250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F</a:t>
              </a:r>
              <a:r>
                <a:rPr lang="en-US" altLang="zh-CN" sz="2400" baseline="-250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的卡诺图如图所示。</a:t>
              </a:r>
            </a:p>
          </p:txBody>
        </p:sp>
        <p:sp>
          <p:nvSpPr>
            <p:cNvPr id="200707" name="左大括号 178181"/>
            <p:cNvSpPr/>
            <p:nvPr/>
          </p:nvSpPr>
          <p:spPr>
            <a:xfrm>
              <a:off x="672" y="1008"/>
              <a:ext cx="48" cy="528"/>
            </a:xfrm>
            <a:prstGeom prst="leftBrace">
              <a:avLst>
                <a:gd name="adj1" fmla="val 91412"/>
                <a:gd name="adj2" fmla="val 50000"/>
              </a:avLst>
            </a:prstGeom>
            <a:noFill/>
            <a:ln w="9525" cap="flat" cmpd="sng">
              <a:solidFill>
                <a:schemeClr val="tx1"/>
              </a:solidFill>
              <a:prstDash val="solid"/>
              <a:round/>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2289"/>
          <p:cNvSpPr>
            <a:spLocks noGrp="1"/>
          </p:cNvSpPr>
          <p:nvPr>
            <p:ph type="title"/>
          </p:nvPr>
        </p:nvSpPr>
        <p:spPr/>
        <p:txBody>
          <a:bodyPr anchor="ctr" anchorCtr="0"/>
          <a:lstStyle/>
          <a:p>
            <a:r>
              <a:rPr lang="en-US" altLang="zh-CN" b="1"/>
              <a:t>R</a:t>
            </a:r>
            <a:r>
              <a:rPr lang="zh-CN" altLang="en-US" b="1" dirty="0"/>
              <a:t>进制数表示法</a:t>
            </a:r>
          </a:p>
        </p:txBody>
      </p:sp>
      <p:sp>
        <p:nvSpPr>
          <p:cNvPr id="38914" name="文本占位符 12290"/>
          <p:cNvSpPr>
            <a:spLocks noGrp="1"/>
          </p:cNvSpPr>
          <p:nvPr>
            <p:ph type="body" sz="half" idx="1"/>
          </p:nvPr>
        </p:nvSpPr>
        <p:spPr>
          <a:xfrm>
            <a:off x="457200" y="1600200"/>
            <a:ext cx="8153400" cy="3657600"/>
          </a:xfrm>
        </p:spPr>
        <p:txBody>
          <a:bodyPr anchor="t" anchorCtr="0"/>
          <a:lstStyle/>
          <a:p>
            <a:pPr defTabSz="914400">
              <a:buClrTx/>
              <a:buSzTx/>
              <a:buFontTx/>
            </a:pPr>
            <a:r>
              <a:rPr lang="zh-CN" altLang="en-US" sz="2400" b="1" dirty="0"/>
              <a:t>一个</a:t>
            </a:r>
            <a:r>
              <a:rPr lang="en-US" altLang="zh-CN" sz="2400" b="1"/>
              <a:t>R</a:t>
            </a:r>
            <a:r>
              <a:rPr lang="zh-CN" altLang="en-US" sz="2400" b="1" dirty="0"/>
              <a:t>进制数</a:t>
            </a:r>
            <a:r>
              <a:rPr lang="en-US" altLang="zh-CN" sz="2400"/>
              <a:t>N</a:t>
            </a:r>
            <a:r>
              <a:rPr lang="zh-CN" altLang="en-US" sz="2400" b="1" dirty="0"/>
              <a:t>可以表示为：</a:t>
            </a:r>
            <a:br>
              <a:rPr lang="zh-CN" altLang="en-US" sz="2400" b="1" dirty="0"/>
            </a:br>
            <a:r>
              <a:rPr lang="zh-CN" altLang="en-US" sz="2400" dirty="0"/>
              <a:t></a:t>
            </a:r>
            <a:br>
              <a:rPr lang="zh-CN" altLang="en-US" sz="2400" dirty="0"/>
            </a:br>
            <a:r>
              <a:rPr lang="en-US" altLang="zh-CN" sz="2400" dirty="0"/>
              <a:t>   </a:t>
            </a:r>
            <a:r>
              <a:rPr lang="en-US" altLang="zh-CN" sz="2400" b="1" dirty="0"/>
              <a:t> </a:t>
            </a:r>
          </a:p>
          <a:p>
            <a:pPr defTabSz="914400">
              <a:buClrTx/>
              <a:buSzTx/>
              <a:buFontTx/>
            </a:pPr>
            <a:endParaRPr lang="en-US" altLang="zh-CN" sz="2400" b="1" dirty="0"/>
          </a:p>
          <a:p>
            <a:pPr defTabSz="914400">
              <a:buClrTx/>
              <a:buSzTx/>
              <a:buFontTx/>
            </a:pPr>
            <a:endParaRPr lang="en-US" altLang="zh-CN" sz="2400" b="1" dirty="0"/>
          </a:p>
          <a:p>
            <a:pPr defTabSz="914400">
              <a:buClrTx/>
              <a:buSzTx/>
              <a:buFontTx/>
              <a:buNone/>
            </a:pPr>
            <a:r>
              <a:rPr lang="en-US" altLang="zh-CN" sz="2400" dirty="0"/>
              <a:t>   </a:t>
            </a:r>
          </a:p>
          <a:p>
            <a:pPr defTabSz="914400">
              <a:buClrTx/>
              <a:buSzTx/>
              <a:buFontTx/>
              <a:buNone/>
            </a:pPr>
            <a:r>
              <a:rPr lang="en-US" altLang="zh-CN" sz="2400" dirty="0"/>
              <a:t>	</a:t>
            </a:r>
            <a:r>
              <a:rPr lang="zh-CN" altLang="en-US" sz="2400" dirty="0"/>
              <a:t>其中，</a:t>
            </a:r>
            <a:r>
              <a:rPr lang="en-US" altLang="zh-CN" sz="2400"/>
              <a:t>R</a:t>
            </a:r>
            <a:r>
              <a:rPr lang="zh-CN" altLang="en-US" sz="2400" dirty="0"/>
              <a:t>表示基数；</a:t>
            </a:r>
            <a:r>
              <a:rPr lang="en-US" altLang="zh-CN" sz="2400"/>
              <a:t>n</a:t>
            </a:r>
            <a:r>
              <a:rPr lang="zh-CN" altLang="en-US" sz="2400" dirty="0"/>
              <a:t>为整数部分的位数；</a:t>
            </a:r>
            <a:r>
              <a:rPr lang="en-US" altLang="zh-CN" sz="2400"/>
              <a:t>m</a:t>
            </a:r>
            <a:r>
              <a:rPr lang="zh-CN" altLang="en-US" sz="2400" dirty="0"/>
              <a:t>为小数部分的位数；</a:t>
            </a:r>
            <a:r>
              <a:rPr lang="en-US" altLang="zh-CN" sz="2400" err="1"/>
              <a:t>r</a:t>
            </a:r>
            <a:r>
              <a:rPr lang="en-US" altLang="zh-CN" sz="2400" baseline="-25000" err="1"/>
              <a:t>i</a:t>
            </a:r>
            <a:r>
              <a:rPr lang="zh-CN" altLang="en-US" sz="2400" dirty="0"/>
              <a:t>为</a:t>
            </a:r>
            <a:r>
              <a:rPr lang="en-US" altLang="zh-CN" sz="2400"/>
              <a:t>R</a:t>
            </a:r>
            <a:r>
              <a:rPr lang="zh-CN" altLang="en-US" sz="2400" dirty="0"/>
              <a:t>进制中的一个数字符号，其取值范围为</a:t>
            </a:r>
            <a:r>
              <a:rPr lang="en-US" altLang="zh-CN" sz="2400"/>
              <a:t>0≤r</a:t>
            </a:r>
            <a:r>
              <a:rPr lang="en-US" altLang="zh-CN" sz="2400" baseline="-25000"/>
              <a:t>i</a:t>
            </a:r>
            <a:r>
              <a:rPr lang="en-US" altLang="zh-CN" sz="2400"/>
              <a:t>≤R-1(-m≤i≤n-1)</a:t>
            </a:r>
            <a:r>
              <a:rPr lang="zh-CN" altLang="en-US" sz="2400" dirty="0"/>
              <a:t>。 </a:t>
            </a:r>
          </a:p>
        </p:txBody>
      </p:sp>
      <p:graphicFrame>
        <p:nvGraphicFramePr>
          <p:cNvPr id="38915" name="内容占位符 12293"/>
          <p:cNvGraphicFramePr>
            <a:graphicFrameLocks noGrp="1"/>
          </p:cNvGraphicFramePr>
          <p:nvPr>
            <p:ph sz="half" idx="2"/>
          </p:nvPr>
        </p:nvGraphicFramePr>
        <p:xfrm>
          <a:off x="1066800" y="2133600"/>
          <a:ext cx="7239000" cy="1981200"/>
        </p:xfrm>
        <a:graphic>
          <a:graphicData uri="http://schemas.openxmlformats.org/presentationml/2006/ole">
            <mc:AlternateContent xmlns:mc="http://schemas.openxmlformats.org/markup-compatibility/2006">
              <mc:Choice xmlns:v="urn:schemas-microsoft-com:vml" Requires="v">
                <p:oleObj spid="_x0000_s3083" r:id="rId3" imgW="3364230" imgH="1091565" progId="Equation.3">
                  <p:embed/>
                </p:oleObj>
              </mc:Choice>
              <mc:Fallback>
                <p:oleObj r:id="rId3" imgW="3364230" imgH="1091565" progId="Equation.3">
                  <p:embed/>
                  <p:pic>
                    <p:nvPicPr>
                      <p:cNvPr id="0" name="图片 3075"/>
                      <p:cNvPicPr/>
                      <p:nvPr/>
                    </p:nvPicPr>
                    <p:blipFill>
                      <a:blip r:embed="rId4"/>
                      <a:stretch>
                        <a:fillRect/>
                      </a:stretch>
                    </p:blipFill>
                    <p:spPr>
                      <a:xfrm>
                        <a:off x="1066800" y="2133600"/>
                        <a:ext cx="7239000" cy="1981200"/>
                      </a:xfrm>
                      <a:prstGeom prst="rect">
                        <a:avLst/>
                      </a:prstGeom>
                      <a:noFill/>
                      <a:ln w="38100">
                        <a:miter/>
                      </a:ln>
                    </p:spPr>
                  </p:pic>
                </p:oleObj>
              </mc:Fallback>
            </mc:AlternateContent>
          </a:graphicData>
        </a:graphic>
      </p:graphicFrame>
      <p:sp>
        <p:nvSpPr>
          <p:cNvPr id="38916" name="文本框 12295"/>
          <p:cNvSpPr txBox="1"/>
          <p:nvPr/>
        </p:nvSpPr>
        <p:spPr>
          <a:xfrm>
            <a:off x="76200" y="5486400"/>
            <a:ext cx="8896350" cy="457200"/>
          </a:xfrm>
          <a:prstGeom prst="rect">
            <a:avLst/>
          </a:prstGeom>
          <a:noFill/>
          <a:ln w="9525">
            <a:noFill/>
          </a:ln>
        </p:spPr>
        <p:txBody>
          <a:bodyPr wrap="none" anchor="t" anchorCtr="0">
            <a:spAutoFit/>
          </a:bodyPr>
          <a:lstStyle/>
          <a:p>
            <a:r>
              <a:rPr lang="en-US" altLang="zh-CN" sz="2400" noProof="1">
                <a:latin typeface="Times New Roman" panose="02020603050405020304" pitchFamily="18" charset="0"/>
                <a:ea typeface="宋体" panose="02010600030101010101" pitchFamily="2" charset="-122"/>
                <a:cs typeface="+mn-cs"/>
              </a:rPr>
              <a:t> </a:t>
            </a:r>
            <a:r>
              <a:rPr lang="zh-CN" altLang="en-US" sz="2400" noProof="1">
                <a:latin typeface="Times New Roman" panose="02020603050405020304" pitchFamily="18" charset="0"/>
                <a:ea typeface="宋体" panose="02010600030101010101" pitchFamily="2" charset="-122"/>
                <a:cs typeface="+mn-cs"/>
              </a:rPr>
              <a:t>例如，十进制数</a:t>
            </a:r>
            <a:r>
              <a:rPr lang="en-US" altLang="zh-CN" sz="2400" noProof="1">
                <a:latin typeface="Times New Roman" panose="02020603050405020304" pitchFamily="18" charset="0"/>
                <a:ea typeface="宋体" panose="02010600030101010101" pitchFamily="2" charset="-122"/>
                <a:cs typeface="+mn-cs"/>
              </a:rPr>
              <a:t>(215.12)</a:t>
            </a:r>
            <a:r>
              <a:rPr lang="en-US" altLang="zh-CN" sz="2400" baseline="-25000" noProof="1">
                <a:latin typeface="Times New Roman" panose="02020603050405020304" pitchFamily="18" charset="0"/>
                <a:ea typeface="宋体" panose="02010600030101010101" pitchFamily="2" charset="-122"/>
                <a:cs typeface="+mn-cs"/>
              </a:rPr>
              <a:t>10</a:t>
            </a:r>
            <a:r>
              <a:rPr lang="zh-CN" altLang="en-US" sz="2400" noProof="1">
                <a:latin typeface="Times New Roman" panose="02020603050405020304" pitchFamily="18" charset="0"/>
                <a:ea typeface="宋体" panose="02010600030101010101" pitchFamily="2" charset="-122"/>
                <a:cs typeface="+mn-cs"/>
              </a:rPr>
              <a:t>的</a:t>
            </a:r>
            <a:r>
              <a:rPr lang="zh-CN" altLang="en-US" sz="2400" noProof="1">
                <a:highlight>
                  <a:srgbClr val="FFFF00"/>
                </a:highlight>
                <a:latin typeface="Times New Roman" panose="02020603050405020304" pitchFamily="18" charset="0"/>
                <a:ea typeface="宋体" panose="02010600030101010101" pitchFamily="2" charset="-122"/>
                <a:cs typeface="+mn-cs"/>
              </a:rPr>
              <a:t>多项式表示式</a:t>
            </a:r>
            <a:r>
              <a:rPr lang="zh-CN" altLang="en-US" sz="2400" noProof="1">
                <a:latin typeface="Times New Roman" panose="02020603050405020304" pitchFamily="18" charset="0"/>
                <a:ea typeface="宋体" panose="02010600030101010101" pitchFamily="2" charset="-122"/>
                <a:cs typeface="+mn-cs"/>
              </a:rPr>
              <a:t>（也称</a:t>
            </a:r>
            <a:r>
              <a:rPr lang="zh-CN" altLang="en-US" sz="2400" noProof="1">
                <a:highlight>
                  <a:srgbClr val="FFFF00"/>
                </a:highlight>
                <a:latin typeface="Times New Roman" panose="02020603050405020304" pitchFamily="18" charset="0"/>
                <a:ea typeface="宋体" panose="02010600030101010101" pitchFamily="2" charset="-122"/>
                <a:cs typeface="+mn-cs"/>
              </a:rPr>
              <a:t>按权展开式</a:t>
            </a:r>
            <a:r>
              <a:rPr lang="zh-CN" altLang="en-US" sz="2400" noProof="1">
                <a:latin typeface="Times New Roman" panose="02020603050405020304" pitchFamily="18" charset="0"/>
                <a:ea typeface="宋体" panose="02010600030101010101" pitchFamily="2" charset="-122"/>
                <a:cs typeface="+mn-cs"/>
              </a:rPr>
              <a:t>）为 </a:t>
            </a:r>
            <a:endParaRPr lang="zh-CN" altLang="en-US" sz="2400" noProof="1">
              <a:latin typeface="Times New Roman" panose="02020603050405020304" pitchFamily="18" charset="0"/>
              <a:ea typeface="宋体" panose="02010600030101010101" pitchFamily="2" charset="-122"/>
            </a:endParaRPr>
          </a:p>
        </p:txBody>
      </p:sp>
      <p:sp>
        <p:nvSpPr>
          <p:cNvPr id="38917" name="文本框 12296"/>
          <p:cNvSpPr txBox="1"/>
          <p:nvPr/>
        </p:nvSpPr>
        <p:spPr>
          <a:xfrm>
            <a:off x="438150" y="6019800"/>
            <a:ext cx="7502525" cy="457200"/>
          </a:xfrm>
          <a:prstGeom prst="rect">
            <a:avLst/>
          </a:prstGeom>
          <a:noFill/>
          <a:ln w="9525">
            <a:noFill/>
          </a:ln>
        </p:spPr>
        <p:txBody>
          <a:bodyPr anchor="t" anchorCtr="0">
            <a:spAutoFit/>
          </a:bodyPr>
          <a:lstStyle/>
          <a:p>
            <a:r>
              <a:rPr lang="en-US" altLang="zh-CN" sz="2400">
                <a:latin typeface="Times New Roman" panose="02020603050405020304" pitchFamily="18" charset="0"/>
                <a:ea typeface="宋体" panose="02010600030101010101" pitchFamily="2" charset="-122"/>
              </a:rPr>
              <a:t>(215.12)</a:t>
            </a:r>
            <a:r>
              <a:rPr lang="en-US" altLang="zh-CN" sz="2400" baseline="-25000">
                <a:latin typeface="Times New Roman" panose="02020603050405020304" pitchFamily="18" charset="0"/>
                <a:ea typeface="宋体" panose="02010600030101010101" pitchFamily="2" charset="-122"/>
              </a:rPr>
              <a:t>10</a:t>
            </a:r>
            <a:r>
              <a:rPr lang="en-US" altLang="zh-CN" sz="2400">
                <a:latin typeface="Times New Roman" panose="02020603050405020304" pitchFamily="18" charset="0"/>
                <a:ea typeface="宋体" panose="02010600030101010101" pitchFamily="2" charset="-122"/>
              </a:rPr>
              <a:t> = 10</a:t>
            </a:r>
            <a:r>
              <a:rPr lang="en-US" altLang="zh-CN" sz="2400" baseline="30000">
                <a:latin typeface="Times New Roman" panose="02020603050405020304" pitchFamily="18" charset="0"/>
                <a:ea typeface="宋体" panose="02010600030101010101" pitchFamily="2" charset="-122"/>
              </a:rPr>
              <a:t>2</a:t>
            </a:r>
            <a:r>
              <a:rPr lang="en-US" altLang="zh-CN" sz="2400">
                <a:latin typeface="Times New Roman" panose="02020603050405020304" pitchFamily="18" charset="0"/>
                <a:ea typeface="宋体" panose="02010600030101010101" pitchFamily="2" charset="-122"/>
              </a:rPr>
              <a:t>×2 + 10</a:t>
            </a:r>
            <a:r>
              <a:rPr lang="en-US" altLang="zh-CN" sz="2400" baseline="30000">
                <a:latin typeface="Times New Roman" panose="02020603050405020304" pitchFamily="18" charset="0"/>
                <a:ea typeface="宋体" panose="02010600030101010101" pitchFamily="2" charset="-122"/>
              </a:rPr>
              <a:t>1</a:t>
            </a:r>
            <a:r>
              <a:rPr lang="en-US" altLang="zh-CN" sz="2400">
                <a:latin typeface="Times New Roman" panose="02020603050405020304" pitchFamily="18" charset="0"/>
                <a:ea typeface="宋体" panose="02010600030101010101" pitchFamily="2" charset="-122"/>
              </a:rPr>
              <a:t>×1 + 10</a:t>
            </a:r>
            <a:r>
              <a:rPr lang="en-US" altLang="zh-CN" sz="2400" baseline="30000">
                <a:latin typeface="Times New Roman" panose="02020603050405020304" pitchFamily="18" charset="0"/>
                <a:ea typeface="宋体" panose="02010600030101010101" pitchFamily="2" charset="-122"/>
              </a:rPr>
              <a:t>0</a:t>
            </a:r>
            <a:r>
              <a:rPr lang="en-US" altLang="zh-CN" sz="2400">
                <a:latin typeface="Times New Roman" panose="02020603050405020304" pitchFamily="18" charset="0"/>
                <a:ea typeface="宋体" panose="02010600030101010101" pitchFamily="2" charset="-122"/>
              </a:rPr>
              <a:t>×5 + 10</a:t>
            </a:r>
            <a:r>
              <a:rPr lang="en-US" altLang="zh-CN" sz="2400" baseline="30000">
                <a:latin typeface="Times New Roman" panose="02020603050405020304" pitchFamily="18" charset="0"/>
                <a:ea typeface="宋体" panose="02010600030101010101" pitchFamily="2" charset="-122"/>
              </a:rPr>
              <a:t>-1</a:t>
            </a:r>
            <a:r>
              <a:rPr lang="en-US" altLang="zh-CN" sz="2400">
                <a:latin typeface="Times New Roman" panose="02020603050405020304" pitchFamily="18" charset="0"/>
                <a:ea typeface="宋体" panose="02010600030101010101" pitchFamily="2" charset="-122"/>
              </a:rPr>
              <a:t>×1 + 10</a:t>
            </a:r>
            <a:r>
              <a:rPr lang="en-US" altLang="zh-CN" sz="2400" baseline="30000">
                <a:latin typeface="Times New Roman" panose="02020603050405020304" pitchFamily="18" charset="0"/>
                <a:ea typeface="宋体" panose="02010600030101010101" pitchFamily="2" charset="-122"/>
              </a:rPr>
              <a:t>-2</a:t>
            </a:r>
            <a:r>
              <a:rPr lang="en-US" altLang="zh-CN" sz="2400">
                <a:latin typeface="Times New Roman" panose="02020603050405020304" pitchFamily="18" charset="0"/>
                <a:ea typeface="宋体" panose="02010600030101010101" pitchFamily="2" charset="-122"/>
              </a:rPr>
              <a:t>×2</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文本框 179203"/>
          <p:cNvSpPr txBox="1"/>
          <p:nvPr/>
        </p:nvSpPr>
        <p:spPr>
          <a:xfrm>
            <a:off x="3171825" y="5137150"/>
            <a:ext cx="2597150" cy="1187450"/>
          </a:xfrm>
          <a:prstGeom prst="rect">
            <a:avLst/>
          </a:prstGeom>
          <a:noFill/>
          <a:ln w="9525">
            <a:noFill/>
          </a:ln>
        </p:spPr>
        <p:txBody>
          <a:bodyPr wrap="none" anchor="t" anchorCtr="0">
            <a:spAutoFit/>
          </a:bodyPr>
          <a:lstStyle/>
          <a:p>
            <a:pPr algn="ctr">
              <a:lnSpc>
                <a:spcPct val="150000"/>
              </a:lnSpc>
            </a:pPr>
            <a:r>
              <a:rPr lang="zh-CN" altLang="en-US" sz="2400" dirty="0">
                <a:latin typeface="Times New Roman" panose="02020603050405020304" pitchFamily="18" charset="0"/>
                <a:ea typeface="宋体" panose="02010600030101010101" pitchFamily="2" charset="-122"/>
              </a:rPr>
              <a:t>卡诺图</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单个最简</a:t>
            </a:r>
            <a:r>
              <a:rPr lang="en-US" altLang="zh-CN" sz="2400">
                <a:latin typeface="Times New Roman" panose="02020603050405020304" pitchFamily="18" charset="0"/>
                <a:ea typeface="宋体" panose="02010600030101010101" pitchFamily="2" charset="-122"/>
              </a:rPr>
              <a:t>) </a:t>
            </a:r>
          </a:p>
          <a:p>
            <a:pPr algn="ctr">
              <a:lnSpc>
                <a:spcPct val="150000"/>
              </a:lnSpc>
            </a:pPr>
            <a:r>
              <a:rPr lang="en-US" altLang="zh-CN" sz="2400">
                <a:latin typeface="Times New Roman" panose="02020603050405020304" pitchFamily="18" charset="0"/>
                <a:ea typeface="宋体" panose="02010600030101010101" pitchFamily="2" charset="-122"/>
              </a:rPr>
              <a:t>(a) F</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(b) F</a:t>
            </a:r>
            <a:r>
              <a:rPr lang="en-US" altLang="zh-CN" sz="2400" baseline="-25000">
                <a:latin typeface="Times New Roman" panose="02020603050405020304" pitchFamily="18" charset="0"/>
                <a:ea typeface="宋体" panose="02010600030101010101" pitchFamily="2" charset="-122"/>
              </a:rPr>
              <a:t>2</a:t>
            </a:r>
          </a:p>
        </p:txBody>
      </p:sp>
      <p:graphicFrame>
        <p:nvGraphicFramePr>
          <p:cNvPr id="201730" name="对象 179204"/>
          <p:cNvGraphicFramePr/>
          <p:nvPr/>
        </p:nvGraphicFramePr>
        <p:xfrm>
          <a:off x="419100" y="914400"/>
          <a:ext cx="8458200" cy="4251325"/>
        </p:xfrm>
        <a:graphic>
          <a:graphicData uri="http://schemas.openxmlformats.org/presentationml/2006/ole">
            <mc:AlternateContent xmlns:mc="http://schemas.openxmlformats.org/markup-compatibility/2006">
              <mc:Choice xmlns:v="urn:schemas-microsoft-com:vml" Requires="v">
                <p:oleObj spid="_x0000_s49169" r:id="rId3" imgW="3421380" imgH="1722120" progId="Visio.Drawing.4">
                  <p:embed/>
                </p:oleObj>
              </mc:Choice>
              <mc:Fallback>
                <p:oleObj r:id="rId3" imgW="3421380" imgH="1722120" progId="Visio.Drawing.4">
                  <p:embed/>
                  <p:pic>
                    <p:nvPicPr>
                      <p:cNvPr id="0" name="图片 3123"/>
                      <p:cNvPicPr/>
                      <p:nvPr/>
                    </p:nvPicPr>
                    <p:blipFill>
                      <a:blip r:embed="rId4"/>
                      <a:stretch>
                        <a:fillRect/>
                      </a:stretch>
                    </p:blipFill>
                    <p:spPr>
                      <a:xfrm>
                        <a:off x="419100" y="914400"/>
                        <a:ext cx="8458200" cy="4251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文本框 180227"/>
          <p:cNvSpPr txBox="1"/>
          <p:nvPr/>
        </p:nvSpPr>
        <p:spPr>
          <a:xfrm>
            <a:off x="365125" y="554038"/>
            <a:ext cx="35369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显然，此时的化简结果为</a:t>
            </a:r>
            <a:endParaRPr lang="zh-CN" altLang="en-US" sz="2400">
              <a:latin typeface="Times New Roman" panose="02020603050405020304" pitchFamily="18" charset="0"/>
              <a:ea typeface="宋体" panose="02010600030101010101" pitchFamily="2" charset="-122"/>
            </a:endParaRPr>
          </a:p>
        </p:txBody>
      </p:sp>
      <p:graphicFrame>
        <p:nvGraphicFramePr>
          <p:cNvPr id="202754" name="对象 180228"/>
          <p:cNvGraphicFramePr/>
          <p:nvPr/>
        </p:nvGraphicFramePr>
        <p:xfrm>
          <a:off x="2946400" y="1447800"/>
          <a:ext cx="3251200" cy="1206500"/>
        </p:xfrm>
        <a:graphic>
          <a:graphicData uri="http://schemas.openxmlformats.org/presentationml/2006/ole">
            <mc:AlternateContent xmlns:mc="http://schemas.openxmlformats.org/markup-compatibility/2006">
              <mc:Choice xmlns:v="urn:schemas-microsoft-com:vml" Requires="v">
                <p:oleObj spid="_x0000_s50193" r:id="rId3" imgW="1574165" imgH="584200" progId="Equation.3">
                  <p:embed/>
                </p:oleObj>
              </mc:Choice>
              <mc:Fallback>
                <p:oleObj r:id="rId3" imgW="1574165" imgH="584200" progId="Equation.3">
                  <p:embed/>
                  <p:pic>
                    <p:nvPicPr>
                      <p:cNvPr id="0" name="图片 3124"/>
                      <p:cNvPicPr/>
                      <p:nvPr/>
                    </p:nvPicPr>
                    <p:blipFill>
                      <a:blip r:embed="rId4"/>
                      <a:stretch>
                        <a:fillRect/>
                      </a:stretch>
                    </p:blipFill>
                    <p:spPr>
                      <a:xfrm>
                        <a:off x="2946400" y="1447800"/>
                        <a:ext cx="3251200" cy="1206500"/>
                      </a:xfrm>
                      <a:prstGeom prst="rect">
                        <a:avLst/>
                      </a:prstGeom>
                      <a:noFill/>
                      <a:ln w="38100">
                        <a:noFill/>
                        <a:miter/>
                      </a:ln>
                    </p:spPr>
                  </p:pic>
                </p:oleObj>
              </mc:Fallback>
            </mc:AlternateContent>
          </a:graphicData>
        </a:graphic>
      </p:graphicFrame>
      <p:sp>
        <p:nvSpPr>
          <p:cNvPr id="202755" name="文本框 180229"/>
          <p:cNvSpPr txBox="1"/>
          <p:nvPr/>
        </p:nvSpPr>
        <p:spPr>
          <a:xfrm>
            <a:off x="304800" y="2819400"/>
            <a:ext cx="8610600" cy="3560763"/>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由表达式可见，实现函数功能需要</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个</a:t>
            </a:r>
            <a:r>
              <a:rPr lang="en-US" altLang="zh-CN" sz="2400" dirty="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输入与门、 </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个</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输入与门和两个</a:t>
            </a:r>
            <a:r>
              <a:rPr lang="en-US" altLang="zh-CN" sz="2400" dirty="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输入或门。</a:t>
            </a:r>
            <a:r>
              <a:rPr lang="zh-CN" altLang="en-US" sz="2400" dirty="0">
                <a:solidFill>
                  <a:srgbClr val="FF0000"/>
                </a:solidFill>
                <a:latin typeface="Times New Roman" panose="02020603050405020304" pitchFamily="18" charset="0"/>
                <a:ea typeface="宋体" panose="02010600030101010101" pitchFamily="2" charset="-122"/>
              </a:rPr>
              <a:t>如果将每一个与、或端均看作</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个成本单位</a:t>
            </a:r>
            <a:r>
              <a:rPr lang="zh-CN" altLang="en-US" sz="2400" dirty="0">
                <a:latin typeface="Times New Roman" panose="02020603050405020304" pitchFamily="18" charset="0"/>
                <a:ea typeface="宋体" panose="02010600030101010101" pitchFamily="2" charset="-122"/>
              </a:rPr>
              <a:t>， 则这种实现方案共需要</a:t>
            </a:r>
            <a:r>
              <a:rPr lang="en-US" altLang="zh-CN" sz="2400" dirty="0">
                <a:latin typeface="Times New Roman" panose="02020603050405020304" pitchFamily="18" charset="0"/>
                <a:ea typeface="宋体" panose="02010600030101010101" pitchFamily="2" charset="-122"/>
              </a:rPr>
              <a:t>8</a:t>
            </a:r>
            <a:r>
              <a:rPr lang="zh-CN" altLang="en-US" sz="2400" dirty="0">
                <a:latin typeface="Times New Roman" panose="02020603050405020304" pitchFamily="18" charset="0"/>
                <a:ea typeface="宋体" panose="02010600030101010101" pitchFamily="2" charset="-122"/>
              </a:rPr>
              <a:t>个逻辑门、</a:t>
            </a:r>
            <a:r>
              <a:rPr lang="en-US" altLang="zh-CN" sz="2400" dirty="0">
                <a:latin typeface="Times New Roman" panose="02020603050405020304" pitchFamily="18" charset="0"/>
                <a:ea typeface="宋体" panose="02010600030101010101" pitchFamily="2" charset="-122"/>
              </a:rPr>
              <a:t>21</a:t>
            </a:r>
            <a:r>
              <a:rPr lang="zh-CN" altLang="en-US" sz="2400" dirty="0">
                <a:latin typeface="Times New Roman" panose="02020603050405020304" pitchFamily="18" charset="0"/>
                <a:ea typeface="宋体" panose="02010600030101010101" pitchFamily="2" charset="-122"/>
              </a:rPr>
              <a:t>个成本单位。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当要求整体最简时，</a:t>
            </a:r>
            <a:r>
              <a:rPr lang="en-US" altLang="zh-CN" sz="2400" dirty="0">
                <a:latin typeface="Times New Roman" panose="02020603050405020304" pitchFamily="18" charset="0"/>
                <a:ea typeface="宋体" panose="02010600030101010101" pitchFamily="2" charset="-122"/>
              </a:rPr>
              <a:t>F1 </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F2</a:t>
            </a:r>
            <a:r>
              <a:rPr lang="zh-CN" altLang="en-US" sz="2400" dirty="0">
                <a:latin typeface="Times New Roman" panose="02020603050405020304" pitchFamily="18" charset="0"/>
                <a:ea typeface="宋体" panose="02010600030101010101" pitchFamily="2" charset="-122"/>
              </a:rPr>
              <a:t>的卡诺图如图所示</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图中粗线框为公共圈</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 </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文本框 181251"/>
          <p:cNvSpPr txBox="1"/>
          <p:nvPr/>
        </p:nvSpPr>
        <p:spPr>
          <a:xfrm>
            <a:off x="3581400" y="5334000"/>
            <a:ext cx="2647950" cy="822325"/>
          </a:xfrm>
          <a:prstGeom prst="rect">
            <a:avLst/>
          </a:prstGeom>
          <a:noFill/>
          <a:ln w="9525">
            <a:noFill/>
          </a:ln>
        </p:spPr>
        <p:txBody>
          <a:bodyPr wrap="none" anchor="t" anchorCtr="0">
            <a:spAutoFit/>
          </a:bodyPr>
          <a:lstStyle/>
          <a:p>
            <a:pPr algn="ctr"/>
            <a:r>
              <a:rPr lang="zh-CN" altLang="en-US" sz="2400" dirty="0">
                <a:latin typeface="Times New Roman" panose="02020603050405020304" pitchFamily="18" charset="0"/>
                <a:ea typeface="宋体" panose="02010600030101010101" pitchFamily="2" charset="-122"/>
              </a:rPr>
              <a:t>卡诺图</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整体最简</a:t>
            </a:r>
            <a:r>
              <a:rPr lang="en-US" altLang="zh-CN" sz="2400">
                <a:latin typeface="Times New Roman" panose="02020603050405020304" pitchFamily="18" charset="0"/>
                <a:ea typeface="宋体" panose="02010600030101010101" pitchFamily="2" charset="-122"/>
              </a:rPr>
              <a:t>) </a:t>
            </a:r>
          </a:p>
          <a:p>
            <a:pPr algn="ctr"/>
            <a:r>
              <a:rPr lang="en-US" altLang="zh-CN" sz="2400">
                <a:latin typeface="Times New Roman" panose="02020603050405020304" pitchFamily="18" charset="0"/>
                <a:ea typeface="宋体" panose="02010600030101010101" pitchFamily="2" charset="-122"/>
              </a:rPr>
              <a:t>(a) F</a:t>
            </a:r>
            <a:r>
              <a:rPr lang="en-US" altLang="zh-CN" sz="2400" baseline="-25000">
                <a:latin typeface="Times New Roman" panose="02020603050405020304" pitchFamily="18" charset="0"/>
                <a:ea typeface="宋体" panose="02010600030101010101" pitchFamily="2" charset="-122"/>
              </a:rPr>
              <a:t>1</a:t>
            </a:r>
            <a:r>
              <a:rPr lang="en-US" altLang="zh-CN" sz="2400">
                <a:latin typeface="Times New Roman" panose="02020603050405020304" pitchFamily="18" charset="0"/>
                <a:ea typeface="宋体" panose="02010600030101010101" pitchFamily="2" charset="-122"/>
              </a:rPr>
              <a:t>;              (b)F</a:t>
            </a:r>
            <a:r>
              <a:rPr lang="en-US" altLang="zh-CN" sz="2400" baseline="-25000">
                <a:latin typeface="Times New Roman" panose="02020603050405020304" pitchFamily="18" charset="0"/>
                <a:ea typeface="宋体" panose="02010600030101010101" pitchFamily="2" charset="-122"/>
              </a:rPr>
              <a:t>2</a:t>
            </a:r>
          </a:p>
        </p:txBody>
      </p:sp>
      <p:graphicFrame>
        <p:nvGraphicFramePr>
          <p:cNvPr id="203778" name="对象 181252"/>
          <p:cNvGraphicFramePr/>
          <p:nvPr/>
        </p:nvGraphicFramePr>
        <p:xfrm>
          <a:off x="457200" y="1066800"/>
          <a:ext cx="8001000" cy="4021138"/>
        </p:xfrm>
        <a:graphic>
          <a:graphicData uri="http://schemas.openxmlformats.org/presentationml/2006/ole">
            <mc:AlternateContent xmlns:mc="http://schemas.openxmlformats.org/markup-compatibility/2006">
              <mc:Choice xmlns:v="urn:schemas-microsoft-com:vml" Requires="v">
                <p:oleObj spid="_x0000_s51217" r:id="rId3" imgW="3421380" imgH="1722120" progId="Visio.Drawing.4">
                  <p:embed/>
                </p:oleObj>
              </mc:Choice>
              <mc:Fallback>
                <p:oleObj r:id="rId3" imgW="3421380" imgH="1722120" progId="Visio.Drawing.4">
                  <p:embed/>
                  <p:pic>
                    <p:nvPicPr>
                      <p:cNvPr id="0" name="图片 3125"/>
                      <p:cNvPicPr/>
                      <p:nvPr/>
                    </p:nvPicPr>
                    <p:blipFill>
                      <a:blip r:embed="rId4"/>
                      <a:stretch>
                        <a:fillRect/>
                      </a:stretch>
                    </p:blipFill>
                    <p:spPr>
                      <a:xfrm>
                        <a:off x="457200" y="1066800"/>
                        <a:ext cx="8001000" cy="4021138"/>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文本框 182275"/>
          <p:cNvSpPr txBox="1"/>
          <p:nvPr/>
        </p:nvSpPr>
        <p:spPr>
          <a:xfrm>
            <a:off x="990600" y="685800"/>
            <a:ext cx="2622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此时的化简结果为</a:t>
            </a:r>
            <a:endParaRPr lang="zh-CN" altLang="en-US" sz="2400">
              <a:latin typeface="Times New Roman" panose="02020603050405020304" pitchFamily="18" charset="0"/>
              <a:ea typeface="宋体" panose="02010600030101010101" pitchFamily="2" charset="-122"/>
            </a:endParaRPr>
          </a:p>
        </p:txBody>
      </p:sp>
      <p:graphicFrame>
        <p:nvGraphicFramePr>
          <p:cNvPr id="204802" name="对象 182276"/>
          <p:cNvGraphicFramePr/>
          <p:nvPr/>
        </p:nvGraphicFramePr>
        <p:xfrm>
          <a:off x="2908300" y="1524000"/>
          <a:ext cx="3327400" cy="1233488"/>
        </p:xfrm>
        <a:graphic>
          <a:graphicData uri="http://schemas.openxmlformats.org/presentationml/2006/ole">
            <mc:AlternateContent xmlns:mc="http://schemas.openxmlformats.org/markup-compatibility/2006">
              <mc:Choice xmlns:v="urn:schemas-microsoft-com:vml" Requires="v">
                <p:oleObj spid="_x0000_s52241" r:id="rId3" imgW="1574165" imgH="584200" progId="Equation.3">
                  <p:embed/>
                </p:oleObj>
              </mc:Choice>
              <mc:Fallback>
                <p:oleObj r:id="rId3" imgW="1574165" imgH="584200" progId="Equation.3">
                  <p:embed/>
                  <p:pic>
                    <p:nvPicPr>
                      <p:cNvPr id="0" name="图片 3126"/>
                      <p:cNvPicPr/>
                      <p:nvPr/>
                    </p:nvPicPr>
                    <p:blipFill>
                      <a:blip r:embed="rId4"/>
                      <a:stretch>
                        <a:fillRect/>
                      </a:stretch>
                    </p:blipFill>
                    <p:spPr>
                      <a:xfrm>
                        <a:off x="2908300" y="1524000"/>
                        <a:ext cx="3327400" cy="1233488"/>
                      </a:xfrm>
                      <a:prstGeom prst="rect">
                        <a:avLst/>
                      </a:prstGeom>
                      <a:noFill/>
                      <a:ln w="38100">
                        <a:noFill/>
                        <a:miter/>
                      </a:ln>
                    </p:spPr>
                  </p:pic>
                </p:oleObj>
              </mc:Fallback>
            </mc:AlternateContent>
          </a:graphicData>
        </a:graphic>
      </p:graphicFrame>
      <p:sp>
        <p:nvSpPr>
          <p:cNvPr id="204803" name="文本框 182277"/>
          <p:cNvSpPr txBox="1"/>
          <p:nvPr/>
        </p:nvSpPr>
        <p:spPr>
          <a:xfrm>
            <a:off x="304800" y="3048000"/>
            <a:ext cx="8610600" cy="2720975"/>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由于有两个逻辑门共用，因此这种实现方案只需要</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个</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输入与门、 </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个</a:t>
            </a:r>
            <a:r>
              <a:rPr lang="en-US" altLang="zh-CN" sz="2400">
                <a:latin typeface="Times New Roman" panose="02020603050405020304" pitchFamily="18" charset="0"/>
                <a:ea typeface="宋体" panose="02010600030101010101" pitchFamily="2" charset="-122"/>
              </a:rPr>
              <a:t>2</a:t>
            </a:r>
            <a:r>
              <a:rPr lang="zh-CN" altLang="en-US" sz="2400" dirty="0">
                <a:latin typeface="Times New Roman" panose="02020603050405020304" pitchFamily="18" charset="0"/>
                <a:ea typeface="宋体" panose="02010600030101010101" pitchFamily="2" charset="-122"/>
              </a:rPr>
              <a:t>输入与门和两个</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输入或门，即需要</a:t>
            </a:r>
            <a:r>
              <a:rPr lang="en-US" altLang="zh-CN" sz="2400">
                <a:latin typeface="Times New Roman" panose="02020603050405020304" pitchFamily="18" charset="0"/>
                <a:ea typeface="宋体" panose="02010600030101010101" pitchFamily="2" charset="-122"/>
              </a:rPr>
              <a:t>6</a:t>
            </a:r>
            <a:r>
              <a:rPr lang="zh-CN" altLang="en-US" sz="2400" dirty="0">
                <a:latin typeface="Times New Roman" panose="02020603050405020304" pitchFamily="18" charset="0"/>
                <a:ea typeface="宋体" panose="02010600030101010101" pitchFamily="2" charset="-122"/>
              </a:rPr>
              <a:t>个逻辑门、</a:t>
            </a:r>
            <a:r>
              <a:rPr lang="en-US" altLang="zh-CN" sz="2400">
                <a:latin typeface="Times New Roman" panose="02020603050405020304" pitchFamily="18" charset="0"/>
                <a:ea typeface="宋体" panose="02010600030101010101" pitchFamily="2" charset="-122"/>
              </a:rPr>
              <a:t>17</a:t>
            </a:r>
            <a:r>
              <a:rPr lang="zh-CN" altLang="en-US" sz="2400" dirty="0">
                <a:latin typeface="Times New Roman" panose="02020603050405020304" pitchFamily="18" charset="0"/>
                <a:ea typeface="宋体" panose="02010600030101010101" pitchFamily="2" charset="-122"/>
              </a:rPr>
              <a:t>个成本单位。可见该方案的整体成本要比单个最简的实现方案低一些。 </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标题 202753"/>
          <p:cNvSpPr>
            <a:spLocks noGrp="1"/>
          </p:cNvSpPr>
          <p:nvPr>
            <p:ph type="title" idx="4294967295"/>
          </p:nvPr>
        </p:nvSpPr>
        <p:spPr>
          <a:xfrm>
            <a:off x="304800" y="1219200"/>
            <a:ext cx="8229600" cy="1143000"/>
          </a:xfrm>
        </p:spPr>
        <p:txBody>
          <a:bodyPr anchor="ctr" anchorCtr="0"/>
          <a:lstStyle/>
          <a:p>
            <a:pPr algn="l"/>
            <a:r>
              <a:rPr lang="zh-CN" altLang="en-US" sz="4000" dirty="0"/>
              <a:t>另一种卡诺图化简为或与表达式的方法，例</a:t>
            </a:r>
            <a:r>
              <a:rPr lang="en-US" altLang="zh-CN" sz="4000"/>
              <a:t>1.35</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文本框 183299"/>
          <p:cNvSpPr txBox="1"/>
          <p:nvPr/>
        </p:nvSpPr>
        <p:spPr>
          <a:xfrm>
            <a:off x="457200" y="854075"/>
            <a:ext cx="5257800" cy="457200"/>
          </a:xfrm>
          <a:prstGeom prst="rect">
            <a:avLst/>
          </a:prstGeom>
          <a:noFill/>
          <a:ln w="9525">
            <a:noFill/>
          </a:ln>
        </p:spPr>
        <p:txBody>
          <a:bodyPr wrap="none" anchor="t" anchorCtr="0">
            <a:spAutoFit/>
          </a:bodyPr>
          <a:lstStyle/>
          <a:p>
            <a:r>
              <a:rPr lang="en-US" altLang="zh-CN" sz="2400" b="1">
                <a:latin typeface="Times New Roman" panose="02020603050405020304" pitchFamily="18" charset="0"/>
                <a:ea typeface="宋体" panose="02010600030101010101" pitchFamily="2" charset="-122"/>
              </a:rPr>
              <a:t>1.5.4  </a:t>
            </a:r>
            <a:r>
              <a:rPr lang="zh-CN" altLang="en-US" sz="2400" b="1" dirty="0">
                <a:latin typeface="Times New Roman" panose="02020603050405020304" pitchFamily="18" charset="0"/>
                <a:ea typeface="宋体" panose="02010600030101010101" pitchFamily="2" charset="-122"/>
              </a:rPr>
              <a:t>含有任意项的逻辑函数的化简</a:t>
            </a:r>
            <a:endParaRPr lang="zh-CN" altLang="en-US" sz="2400" b="1">
              <a:latin typeface="Times New Roman" panose="02020603050405020304" pitchFamily="18" charset="0"/>
              <a:ea typeface="宋体" panose="02010600030101010101" pitchFamily="2" charset="-122"/>
            </a:endParaRPr>
          </a:p>
        </p:txBody>
      </p:sp>
      <p:sp>
        <p:nvSpPr>
          <p:cNvPr id="206850" name="文本框 183300"/>
          <p:cNvSpPr txBox="1"/>
          <p:nvPr/>
        </p:nvSpPr>
        <p:spPr>
          <a:xfrm>
            <a:off x="1263650" y="1574800"/>
            <a:ext cx="7346950" cy="3378200"/>
          </a:xfrm>
          <a:prstGeom prst="rect">
            <a:avLst/>
          </a:prstGeom>
          <a:noFill/>
          <a:ln w="9525">
            <a:noFill/>
          </a:ln>
        </p:spPr>
        <p:txBody>
          <a:bodyPr wrap="none" anchor="t" anchorCtr="0">
            <a:spAutoFit/>
          </a:bodyPr>
          <a:lstStyle/>
          <a:p>
            <a:pPr>
              <a:lnSpc>
                <a:spcPct val="180000"/>
              </a:lnSpc>
            </a:pPr>
            <a:r>
              <a:rPr lang="en-US" altLang="zh-CN" sz="2400" b="1">
                <a:latin typeface="Times New Roman" panose="02020603050405020304" pitchFamily="18" charset="0"/>
                <a:ea typeface="宋体" panose="02010600030101010101" pitchFamily="2" charset="-122"/>
              </a:rPr>
              <a:t>1.  </a:t>
            </a:r>
            <a:r>
              <a:rPr lang="zh-CN" altLang="en-US" sz="2400" b="1" dirty="0">
                <a:latin typeface="Times New Roman" panose="02020603050405020304" pitchFamily="18" charset="0"/>
                <a:ea typeface="宋体" panose="02010600030101010101" pitchFamily="2" charset="-122"/>
              </a:rPr>
              <a:t>含有任意项的逻辑函数的表示方法</a:t>
            </a:r>
          </a:p>
          <a:p>
            <a:pPr>
              <a:lnSpc>
                <a:spcPct val="180000"/>
              </a:lnSpc>
            </a:pPr>
            <a:r>
              <a:rPr lang="zh-CN" altLang="en-US" sz="2400" dirty="0">
                <a:latin typeface="Times New Roman" panose="02020603050405020304" pitchFamily="18" charset="0"/>
                <a:ea typeface="宋体" panose="02010600030101010101" pitchFamily="2" charset="-122"/>
              </a:rPr>
              <a:t>含有任意项的逻辑函数通常有以下几种表示方法：  </a:t>
            </a:r>
          </a:p>
          <a:p>
            <a:pPr>
              <a:lnSpc>
                <a:spcPct val="180000"/>
              </a:lnSpc>
            </a:pP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最小项表达式为</a:t>
            </a:r>
          </a:p>
          <a:p>
            <a:pPr lvl="2" indent="0">
              <a:lnSpc>
                <a:spcPct val="180000"/>
              </a:lnSpc>
            </a:pP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F = ∑m( )+∑Φ( )</a:t>
            </a:r>
          </a:p>
          <a:p>
            <a:pPr lvl="2" indent="0">
              <a:lnSpc>
                <a:spcPct val="180000"/>
              </a:lnSpc>
            </a:pP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约束条件：</a:t>
            </a:r>
            <a:r>
              <a:rPr lang="en-US" altLang="zh-CN"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Φ( ) = 0</a:t>
            </a:r>
          </a:p>
        </p:txBody>
      </p:sp>
      <p:sp>
        <p:nvSpPr>
          <p:cNvPr id="206851" name="左大括号 183301"/>
          <p:cNvSpPr/>
          <p:nvPr/>
        </p:nvSpPr>
        <p:spPr>
          <a:xfrm>
            <a:off x="3594100" y="3952875"/>
            <a:ext cx="152400" cy="762000"/>
          </a:xfrm>
          <a:prstGeom prst="leftBrace">
            <a:avLst>
              <a:gd name="adj1" fmla="val 41550"/>
              <a:gd name="adj2" fmla="val 50000"/>
            </a:avLst>
          </a:prstGeom>
          <a:noFill/>
          <a:ln w="9525" cap="flat" cmpd="sng">
            <a:solidFill>
              <a:schemeClr val="tx1"/>
            </a:solidFill>
            <a:prstDash val="solid"/>
            <a:round/>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206852" name="文本框 183302"/>
          <p:cNvSpPr txBox="1"/>
          <p:nvPr/>
        </p:nvSpPr>
        <p:spPr>
          <a:xfrm>
            <a:off x="7924800" y="4114800"/>
            <a:ext cx="9461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(1-11)</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文本框 184323"/>
          <p:cNvSpPr txBox="1"/>
          <p:nvPr/>
        </p:nvSpPr>
        <p:spPr>
          <a:xfrm>
            <a:off x="685800" y="914400"/>
            <a:ext cx="2901950" cy="457200"/>
          </a:xfrm>
          <a:prstGeom prst="rect">
            <a:avLst/>
          </a:prstGeom>
          <a:noFill/>
          <a:ln w="9525">
            <a:noFill/>
          </a:ln>
        </p:spPr>
        <p:txBody>
          <a:bodyPr wrap="none" anchor="t" anchorCtr="0">
            <a:spAutoFit/>
          </a:bodyPr>
          <a:lstStyle/>
          <a:p>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最大项表达式为</a:t>
            </a:r>
            <a:endParaRPr lang="zh-CN" altLang="en-US" sz="2400">
              <a:latin typeface="Times New Roman" panose="02020603050405020304" pitchFamily="18" charset="0"/>
              <a:ea typeface="宋体" panose="02010600030101010101" pitchFamily="2" charset="-122"/>
            </a:endParaRPr>
          </a:p>
        </p:txBody>
      </p:sp>
      <p:sp>
        <p:nvSpPr>
          <p:cNvPr id="207874" name="文本框 184324"/>
          <p:cNvSpPr txBox="1"/>
          <p:nvPr/>
        </p:nvSpPr>
        <p:spPr>
          <a:xfrm>
            <a:off x="3124200" y="1828800"/>
            <a:ext cx="2498725"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F = ∏M( )·∏Φ( )</a:t>
            </a:r>
          </a:p>
        </p:txBody>
      </p:sp>
      <p:sp>
        <p:nvSpPr>
          <p:cNvPr id="207875" name="矩形 184325"/>
          <p:cNvSpPr/>
          <p:nvPr/>
        </p:nvSpPr>
        <p:spPr>
          <a:xfrm>
            <a:off x="7467600" y="1828800"/>
            <a:ext cx="13271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 (1-12)</a:t>
            </a:r>
            <a:r>
              <a:rPr lang="zh-CN" altLang="en-US" sz="2400">
                <a:latin typeface="Times New Roman" panose="02020603050405020304" pitchFamily="18" charset="0"/>
                <a:ea typeface="宋体" panose="02010600030101010101" pitchFamily="2" charset="-122"/>
              </a:rPr>
              <a:t></a:t>
            </a:r>
          </a:p>
        </p:txBody>
      </p:sp>
      <p:sp>
        <p:nvSpPr>
          <p:cNvPr id="207876" name="文本框 184326"/>
          <p:cNvSpPr txBox="1"/>
          <p:nvPr/>
        </p:nvSpPr>
        <p:spPr>
          <a:xfrm>
            <a:off x="228600" y="2667000"/>
            <a:ext cx="565150" cy="457200"/>
          </a:xfrm>
          <a:prstGeom prst="rect">
            <a:avLst/>
          </a:prstGeom>
          <a:noFill/>
          <a:ln w="9525">
            <a:noFill/>
          </a:ln>
        </p:spPr>
        <p:txBody>
          <a:bodyPr wrap="none" anchor="t" anchorCtr="0">
            <a:spAutoFit/>
          </a:bodyPr>
          <a:lstStyle/>
          <a:p>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或</a:t>
            </a:r>
            <a:endParaRPr lang="zh-CN" altLang="en-US" sz="2400">
              <a:latin typeface="Times New Roman" panose="02020603050405020304" pitchFamily="18" charset="0"/>
              <a:ea typeface="宋体" panose="02010600030101010101" pitchFamily="2" charset="-122"/>
            </a:endParaRPr>
          </a:p>
        </p:txBody>
      </p:sp>
      <p:sp>
        <p:nvSpPr>
          <p:cNvPr id="207877" name="文本框 184327"/>
          <p:cNvSpPr txBox="1"/>
          <p:nvPr/>
        </p:nvSpPr>
        <p:spPr>
          <a:xfrm>
            <a:off x="3124200" y="3089275"/>
            <a:ext cx="3149600" cy="1406525"/>
          </a:xfrm>
          <a:prstGeom prst="rect">
            <a:avLst/>
          </a:prstGeom>
          <a:noFill/>
          <a:ln w="9525">
            <a:noFill/>
          </a:ln>
        </p:spPr>
        <p:txBody>
          <a:bodyPr wrap="none" anchor="t" anchorCtr="0">
            <a:spAutoFit/>
          </a:bodyPr>
          <a:lstStyle/>
          <a:p>
            <a:pPr>
              <a:lnSpc>
                <a:spcPct val="180000"/>
              </a:lnSpc>
            </a:pPr>
            <a:r>
              <a:rPr lang="en-US" altLang="zh-CN" sz="2400">
                <a:latin typeface="Times New Roman" panose="02020603050405020304" pitchFamily="18" charset="0"/>
                <a:ea typeface="宋体" panose="02010600030101010101" pitchFamily="2" charset="-122"/>
              </a:rPr>
              <a:t>F = ∏M( )</a:t>
            </a:r>
            <a:r>
              <a:rPr lang="zh-CN" altLang="en-US" sz="2400">
                <a:latin typeface="Times New Roman" panose="02020603050405020304" pitchFamily="18" charset="0"/>
                <a:ea typeface="宋体" panose="02010600030101010101" pitchFamily="2" charset="-122"/>
              </a:rPr>
              <a:t></a:t>
            </a:r>
          </a:p>
          <a:p>
            <a:pPr>
              <a:lnSpc>
                <a:spcPct val="180000"/>
              </a:lnSpc>
            </a:pPr>
            <a:r>
              <a:rPr lang="zh-CN" altLang="en-US" sz="2400" dirty="0">
                <a:latin typeface="Times New Roman" panose="02020603050405020304" pitchFamily="18" charset="0"/>
                <a:ea typeface="宋体" panose="02010600030101010101" pitchFamily="2" charset="-122"/>
              </a:rPr>
              <a:t>约束条件： </a:t>
            </a:r>
            <a:r>
              <a:rPr lang="en-US" altLang="zh-CN"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Φ( ) = 1</a:t>
            </a:r>
          </a:p>
        </p:txBody>
      </p:sp>
      <p:sp>
        <p:nvSpPr>
          <p:cNvPr id="207878" name="左大括号 184328"/>
          <p:cNvSpPr/>
          <p:nvPr/>
        </p:nvSpPr>
        <p:spPr>
          <a:xfrm>
            <a:off x="2971800" y="3505200"/>
            <a:ext cx="152400" cy="838200"/>
          </a:xfrm>
          <a:prstGeom prst="leftBrace">
            <a:avLst>
              <a:gd name="adj1" fmla="val 45706"/>
              <a:gd name="adj2" fmla="val 50000"/>
            </a:avLst>
          </a:prstGeom>
          <a:noFill/>
          <a:ln w="9525" cap="flat" cmpd="sng">
            <a:solidFill>
              <a:schemeClr val="tx1"/>
            </a:solidFill>
            <a:prstDash val="solid"/>
            <a:round/>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207879" name="矩形 184329"/>
          <p:cNvSpPr/>
          <p:nvPr/>
        </p:nvSpPr>
        <p:spPr>
          <a:xfrm>
            <a:off x="7543800" y="3657600"/>
            <a:ext cx="13271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 (1-13)</a:t>
            </a:r>
            <a:r>
              <a:rPr lang="zh-CN" altLang="en-US" sz="2400">
                <a:latin typeface="Times New Roman" panose="02020603050405020304" pitchFamily="18" charset="0"/>
                <a:ea typeface="宋体" panose="02010600030101010101" pitchFamily="2" charset="-122"/>
              </a:rPr>
              <a:t></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文本框 185347"/>
          <p:cNvSpPr txBox="1"/>
          <p:nvPr/>
        </p:nvSpPr>
        <p:spPr>
          <a:xfrm>
            <a:off x="152400" y="381000"/>
            <a:ext cx="8763000" cy="5972175"/>
          </a:xfrm>
          <a:prstGeom prst="rect">
            <a:avLst/>
          </a:prstGeom>
          <a:noFill/>
          <a:ln w="9525">
            <a:noFill/>
          </a:ln>
        </p:spPr>
        <p:txBody>
          <a:bodyPr anchor="t" anchorCtr="0">
            <a:spAutoFit/>
          </a:bodyPr>
          <a:lstStyle/>
          <a:p>
            <a:pPr>
              <a:lnSpc>
                <a:spcPct val="168000"/>
              </a:lnSpc>
              <a:spcBef>
                <a:spcPct val="50000"/>
              </a:spcBef>
            </a:pPr>
            <a:r>
              <a:rPr lang="en-US" altLang="zh-CN" sz="2400" dirty="0">
                <a:latin typeface="Times New Roman" panose="02020603050405020304" pitchFamily="18" charset="0"/>
                <a:ea typeface="宋体" panose="02010600030101010101" pitchFamily="2" charset="-122"/>
              </a:rPr>
              <a:t>        (3)  </a:t>
            </a:r>
            <a:r>
              <a:rPr lang="zh-CN" altLang="en-US" sz="2400" dirty="0">
                <a:latin typeface="Times New Roman" panose="02020603050405020304" pitchFamily="18" charset="0"/>
                <a:ea typeface="宋体" panose="02010600030101010101" pitchFamily="2" charset="-122"/>
              </a:rPr>
              <a:t>非标准表达式</a:t>
            </a:r>
          </a:p>
          <a:p>
            <a:pPr>
              <a:lnSpc>
                <a:spcPct val="168000"/>
              </a:lnSpc>
              <a:spcBef>
                <a:spcPct val="50000"/>
              </a:spcBef>
            </a:pPr>
            <a:r>
              <a:rPr lang="zh-CN" altLang="en-US" sz="2400" dirty="0">
                <a:latin typeface="Times New Roman" panose="02020603050405020304" pitchFamily="18" charset="0"/>
                <a:ea typeface="宋体" panose="02010600030101010101" pitchFamily="2" charset="-122"/>
              </a:rPr>
              <a:t>        此时，函数</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和约束条件中至少有一个是非标准表达式，约束条件甚至可能是用语言来描述的。 </a:t>
            </a:r>
          </a:p>
          <a:p>
            <a:pPr>
              <a:lnSpc>
                <a:spcPct val="168000"/>
              </a:lnSpc>
              <a:spcBef>
                <a:spcPct val="50000"/>
              </a:spcBef>
            </a:pPr>
            <a:r>
              <a:rPr lang="zh-CN" altLang="en-US" sz="2400" dirty="0">
                <a:latin typeface="Times New Roman" panose="02020603050405020304" pitchFamily="18" charset="0"/>
                <a:ea typeface="宋体" panose="02010600030101010101" pitchFamily="2" charset="-122"/>
              </a:rPr>
              <a:t>       上述三种表示方法中， 括号内均为标准项的序号。 任意项与最小项表达式是逻辑或的关系，而与最大项表达式是逻辑与的关系。</a:t>
            </a:r>
            <a:r>
              <a:rPr lang="zh-CN" altLang="en-US" sz="2400" dirty="0">
                <a:solidFill>
                  <a:srgbClr val="FF0000"/>
                </a:solidFill>
                <a:latin typeface="Times New Roman" panose="02020603050405020304" pitchFamily="18" charset="0"/>
                <a:ea typeface="宋体" panose="02010600030101010101" pitchFamily="2" charset="-122"/>
              </a:rPr>
              <a:t>将最小项表达式中的约束条件写成</a:t>
            </a:r>
            <a:r>
              <a:rPr lang="en-US" altLang="zh-CN" sz="2400" dirty="0">
                <a:solidFill>
                  <a:srgbClr val="FF0000"/>
                </a:solidFill>
                <a:latin typeface="Times New Roman" panose="02020603050405020304" pitchFamily="18" charset="0"/>
                <a:ea typeface="宋体" panose="02010600030101010101" pitchFamily="2" charset="-122"/>
              </a:rPr>
              <a:t>∑Φ( ) = 0</a:t>
            </a:r>
            <a:r>
              <a:rPr lang="zh-CN" altLang="en-US" sz="2400" dirty="0">
                <a:solidFill>
                  <a:srgbClr val="FF0000"/>
                </a:solidFill>
                <a:latin typeface="Times New Roman" panose="02020603050405020304" pitchFamily="18" charset="0"/>
                <a:ea typeface="宋体" panose="02010600030101010101" pitchFamily="2" charset="-122"/>
              </a:rPr>
              <a:t>，将最大项表达式中的约束条件写成</a:t>
            </a:r>
            <a:r>
              <a:rPr lang="en-US" altLang="zh-CN" sz="2400" dirty="0">
                <a:solidFill>
                  <a:srgbClr val="FF0000"/>
                </a:solidFill>
                <a:latin typeface="Times New Roman" panose="02020603050405020304" pitchFamily="18" charset="0"/>
                <a:ea typeface="宋体" panose="02010600030101010101" pitchFamily="2" charset="-122"/>
              </a:rPr>
              <a:t>∏Φ( ) = 1  </a:t>
            </a:r>
            <a:r>
              <a:rPr lang="zh-CN" altLang="en-US" sz="2400" dirty="0">
                <a:latin typeface="Times New Roman" panose="02020603050405020304" pitchFamily="18" charset="0"/>
                <a:ea typeface="宋体" panose="02010600030101010101" pitchFamily="2" charset="-122"/>
              </a:rPr>
              <a:t>，相当于</a:t>
            </a:r>
            <a:r>
              <a:rPr lang="zh-CN" altLang="en-US" sz="2400" dirty="0">
                <a:solidFill>
                  <a:srgbClr val="FF0000"/>
                </a:solidFill>
                <a:latin typeface="Times New Roman" panose="02020603050405020304" pitchFamily="18" charset="0"/>
                <a:ea typeface="宋体" panose="02010600030101010101" pitchFamily="2" charset="-122"/>
              </a:rPr>
              <a:t>任意项的加入不会变原表达式所描述的逻辑电路的功能</a:t>
            </a:r>
            <a:r>
              <a:rPr lang="zh-CN" altLang="en-US" sz="2400" dirty="0">
                <a:latin typeface="Times New Roman" panose="02020603050405020304" pitchFamily="18" charset="0"/>
                <a:ea typeface="宋体" panose="02010600030101010101" pitchFamily="2" charset="-122"/>
              </a:rPr>
              <a:t>。注意约束条件的这两种不同表示方法。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921" name="组合 186371"/>
          <p:cNvGrpSpPr/>
          <p:nvPr/>
        </p:nvGrpSpPr>
        <p:grpSpPr>
          <a:xfrm>
            <a:off x="228600" y="609600"/>
            <a:ext cx="8763000" cy="4953000"/>
            <a:chOff x="144" y="384"/>
            <a:chExt cx="5520" cy="3120"/>
          </a:xfrm>
        </p:grpSpPr>
        <p:sp>
          <p:nvSpPr>
            <p:cNvPr id="209922" name="文本框 186372"/>
            <p:cNvSpPr txBox="1"/>
            <p:nvPr/>
          </p:nvSpPr>
          <p:spPr>
            <a:xfrm>
              <a:off x="482" y="384"/>
              <a:ext cx="2926" cy="288"/>
            </a:xfrm>
            <a:prstGeom prst="rect">
              <a:avLst/>
            </a:prstGeom>
            <a:noFill/>
            <a:ln w="9525">
              <a:noFill/>
            </a:ln>
          </p:spPr>
          <p:txBody>
            <a:bodyPr wrap="none" anchor="t" anchorCtr="0">
              <a:spAutoFit/>
            </a:bodyPr>
            <a:lstStyle/>
            <a:p>
              <a:r>
                <a:rPr lang="en-US" altLang="zh-CN" sz="2400" b="1" dirty="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2.  </a:t>
              </a:r>
              <a:r>
                <a:rPr lang="zh-CN" altLang="en-US" sz="2400" b="1" dirty="0">
                  <a:latin typeface="Times New Roman" panose="02020603050405020304" pitchFamily="18" charset="0"/>
                  <a:ea typeface="宋体" panose="02010600030101010101" pitchFamily="2" charset="-122"/>
                </a:rPr>
                <a:t>含有任意项的逻辑函数的化简</a:t>
              </a:r>
              <a:endParaRPr lang="zh-CN" altLang="en-US" sz="2400" b="1">
                <a:latin typeface="Times New Roman" panose="02020603050405020304" pitchFamily="18" charset="0"/>
                <a:ea typeface="宋体" panose="02010600030101010101" pitchFamily="2" charset="-122"/>
              </a:endParaRPr>
            </a:p>
          </p:txBody>
        </p:sp>
        <p:sp>
          <p:nvSpPr>
            <p:cNvPr id="209923" name="文本框 186373"/>
            <p:cNvSpPr txBox="1"/>
            <p:nvPr/>
          </p:nvSpPr>
          <p:spPr>
            <a:xfrm>
              <a:off x="144" y="850"/>
              <a:ext cx="5520" cy="1070"/>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例：用卡诺图化简逻辑函数并写出其最简与或式和或与式。 </a:t>
              </a:r>
            </a:p>
            <a:p>
              <a:pPr algn="ctr">
                <a:lnSpc>
                  <a:spcPct val="130000"/>
                </a:lnSpc>
                <a:spcBef>
                  <a:spcPct val="50000"/>
                </a:spcBef>
              </a:pPr>
              <a:r>
                <a:rPr lang="en-US" altLang="zh-CN" sz="2400">
                  <a:latin typeface="Times New Roman" panose="02020603050405020304" pitchFamily="18" charset="0"/>
                  <a:ea typeface="宋体" panose="02010600030101010101" pitchFamily="2" charset="-122"/>
                </a:rPr>
                <a:t>F(A,B,C,D) = ∑m(0,1,6,9,14,15) + ∑Φ(2,4,7,8,10,11,12,13)</a:t>
              </a:r>
            </a:p>
          </p:txBody>
        </p:sp>
        <p:sp>
          <p:nvSpPr>
            <p:cNvPr id="209924" name="文本框 186374"/>
            <p:cNvSpPr txBox="1"/>
            <p:nvPr/>
          </p:nvSpPr>
          <p:spPr>
            <a:xfrm>
              <a:off x="470" y="1891"/>
              <a:ext cx="2479" cy="978"/>
            </a:xfrm>
            <a:prstGeom prst="rect">
              <a:avLst/>
            </a:prstGeom>
            <a:noFill/>
            <a:ln w="9525">
              <a:noFill/>
            </a:ln>
          </p:spPr>
          <p:txBody>
            <a:bodyPr wrap="none" anchor="t" anchorCtr="0">
              <a:spAutoFit/>
            </a:bodyPr>
            <a:lstStyle/>
            <a:p>
              <a:pPr>
                <a:lnSpc>
                  <a:spcPct val="200000"/>
                </a:lnSpc>
              </a:pPr>
              <a:r>
                <a:rPr lang="zh-CN" altLang="en-US" sz="2400" b="1" dirty="0">
                  <a:latin typeface="Times New Roman" panose="02020603050405020304" pitchFamily="18" charset="0"/>
                  <a:ea typeface="宋体" panose="02010600030101010101" pitchFamily="2" charset="-122"/>
                </a:rPr>
                <a:t>解 </a:t>
              </a: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的卡诺图如图所示。 </a:t>
              </a:r>
            </a:p>
            <a:p>
              <a:pPr>
                <a:lnSpc>
                  <a:spcPct val="200000"/>
                </a:lnSpc>
              </a:pPr>
              <a:r>
                <a:rPr lang="zh-CN" altLang="en-US" sz="2400" dirty="0">
                  <a:latin typeface="Times New Roman" panose="02020603050405020304" pitchFamily="18" charset="0"/>
                  <a:ea typeface="宋体" panose="02010600030101010101" pitchFamily="2" charset="-122"/>
                </a:rPr>
                <a:t>最简与或式为</a:t>
              </a:r>
              <a:endParaRPr lang="zh-CN" altLang="en-US" sz="2400">
                <a:latin typeface="Times New Roman" panose="02020603050405020304" pitchFamily="18" charset="0"/>
                <a:ea typeface="宋体" panose="02010600030101010101" pitchFamily="2" charset="-122"/>
              </a:endParaRPr>
            </a:p>
          </p:txBody>
        </p:sp>
        <p:graphicFrame>
          <p:nvGraphicFramePr>
            <p:cNvPr id="209925" name="对象 186375"/>
            <p:cNvGraphicFramePr/>
            <p:nvPr/>
          </p:nvGraphicFramePr>
          <p:xfrm>
            <a:off x="1872" y="2578"/>
            <a:ext cx="1092" cy="269"/>
          </p:xfrm>
          <a:graphic>
            <a:graphicData uri="http://schemas.openxmlformats.org/presentationml/2006/ole">
              <mc:AlternateContent xmlns:mc="http://schemas.openxmlformats.org/markup-compatibility/2006">
                <mc:Choice xmlns:v="urn:schemas-microsoft-com:vml" Requires="v">
                  <p:oleObj spid="_x0000_s53277" r:id="rId3" imgW="875030" imgH="215900" progId="Equation.3">
                    <p:embed/>
                  </p:oleObj>
                </mc:Choice>
                <mc:Fallback>
                  <p:oleObj r:id="rId3" imgW="875030" imgH="215900" progId="Equation.3">
                    <p:embed/>
                    <p:pic>
                      <p:nvPicPr>
                        <p:cNvPr id="0" name="图片 3154"/>
                        <p:cNvPicPr/>
                        <p:nvPr/>
                      </p:nvPicPr>
                      <p:blipFill>
                        <a:blip r:embed="rId4"/>
                        <a:stretch>
                          <a:fillRect/>
                        </a:stretch>
                      </p:blipFill>
                      <p:spPr>
                        <a:xfrm>
                          <a:off x="1872" y="2578"/>
                          <a:ext cx="1092" cy="269"/>
                        </a:xfrm>
                        <a:prstGeom prst="rect">
                          <a:avLst/>
                        </a:prstGeom>
                        <a:noFill/>
                        <a:ln w="38100">
                          <a:noFill/>
                          <a:miter/>
                        </a:ln>
                      </p:spPr>
                    </p:pic>
                  </p:oleObj>
                </mc:Fallback>
              </mc:AlternateContent>
            </a:graphicData>
          </a:graphic>
        </p:graphicFrame>
        <p:sp>
          <p:nvSpPr>
            <p:cNvPr id="209926" name="文本框 186376"/>
            <p:cNvSpPr txBox="1"/>
            <p:nvPr/>
          </p:nvSpPr>
          <p:spPr>
            <a:xfrm>
              <a:off x="470" y="3167"/>
              <a:ext cx="1268" cy="288"/>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最简或与式为</a:t>
              </a:r>
              <a:endParaRPr lang="zh-CN" altLang="en-US" sz="2400">
                <a:latin typeface="Times New Roman" panose="02020603050405020304" pitchFamily="18" charset="0"/>
                <a:ea typeface="宋体" panose="02010600030101010101" pitchFamily="2" charset="-122"/>
              </a:endParaRPr>
            </a:p>
          </p:txBody>
        </p:sp>
        <p:graphicFrame>
          <p:nvGraphicFramePr>
            <p:cNvPr id="209927" name="对象 186377"/>
            <p:cNvGraphicFramePr/>
            <p:nvPr/>
          </p:nvGraphicFramePr>
          <p:xfrm>
            <a:off x="1824" y="3202"/>
            <a:ext cx="1540" cy="302"/>
          </p:xfrm>
          <a:graphic>
            <a:graphicData uri="http://schemas.openxmlformats.org/presentationml/2006/ole">
              <mc:AlternateContent xmlns:mc="http://schemas.openxmlformats.org/markup-compatibility/2006">
                <mc:Choice xmlns:v="urn:schemas-microsoft-com:vml" Requires="v">
                  <p:oleObj spid="_x0000_s53278" r:id="rId5" imgW="1231265" imgH="241300" progId="Equation.3">
                    <p:embed/>
                  </p:oleObj>
                </mc:Choice>
                <mc:Fallback>
                  <p:oleObj r:id="rId5" imgW="1231265" imgH="241300" progId="Equation.3">
                    <p:embed/>
                    <p:pic>
                      <p:nvPicPr>
                        <p:cNvPr id="0" name="图片 3150"/>
                        <p:cNvPicPr/>
                        <p:nvPr/>
                      </p:nvPicPr>
                      <p:blipFill>
                        <a:blip r:embed="rId6"/>
                        <a:stretch>
                          <a:fillRect/>
                        </a:stretch>
                      </p:blipFill>
                      <p:spPr>
                        <a:xfrm>
                          <a:off x="1824" y="3202"/>
                          <a:ext cx="1540" cy="302"/>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文本框 187395"/>
          <p:cNvSpPr txBox="1"/>
          <p:nvPr/>
        </p:nvSpPr>
        <p:spPr>
          <a:xfrm>
            <a:off x="4419600" y="5638800"/>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210946" name="对象 187396"/>
          <p:cNvGraphicFramePr/>
          <p:nvPr/>
        </p:nvGraphicFramePr>
        <p:xfrm>
          <a:off x="1981200" y="990600"/>
          <a:ext cx="4648200" cy="4505325"/>
        </p:xfrm>
        <a:graphic>
          <a:graphicData uri="http://schemas.openxmlformats.org/presentationml/2006/ole">
            <mc:AlternateContent xmlns:mc="http://schemas.openxmlformats.org/markup-compatibility/2006">
              <mc:Choice xmlns:v="urn:schemas-microsoft-com:vml" Requires="v">
                <p:oleObj spid="_x0000_s54289" r:id="rId3" imgW="1554480" imgH="1508760" progId="Visio.Drawing.4">
                  <p:embed/>
                </p:oleObj>
              </mc:Choice>
              <mc:Fallback>
                <p:oleObj r:id="rId3" imgW="1554480" imgH="1508760" progId="Visio.Drawing.4">
                  <p:embed/>
                  <p:pic>
                    <p:nvPicPr>
                      <p:cNvPr id="0" name="图片 3151"/>
                      <p:cNvPicPr/>
                      <p:nvPr/>
                    </p:nvPicPr>
                    <p:blipFill>
                      <a:blip r:embed="rId4"/>
                      <a:stretch>
                        <a:fillRect/>
                      </a:stretch>
                    </p:blipFill>
                    <p:spPr>
                      <a:xfrm>
                        <a:off x="1981200" y="990600"/>
                        <a:ext cx="4648200" cy="45053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3313"/>
          <p:cNvSpPr>
            <a:spLocks noGrp="1"/>
          </p:cNvSpPr>
          <p:nvPr>
            <p:ph type="title"/>
          </p:nvPr>
        </p:nvSpPr>
        <p:spPr/>
        <p:txBody>
          <a:bodyPr anchor="ctr" anchorCtr="0"/>
          <a:lstStyle/>
          <a:p>
            <a:r>
              <a:rPr lang="en-US" altLang="zh-CN"/>
              <a:t>R</a:t>
            </a:r>
            <a:r>
              <a:rPr lang="zh-CN" altLang="en-US" dirty="0"/>
              <a:t>进制的特点 </a:t>
            </a:r>
          </a:p>
        </p:txBody>
      </p:sp>
      <p:sp>
        <p:nvSpPr>
          <p:cNvPr id="39938" name="文本占位符 13314"/>
          <p:cNvSpPr>
            <a:spLocks noGrp="1"/>
          </p:cNvSpPr>
          <p:nvPr>
            <p:ph idx="1"/>
          </p:nvPr>
        </p:nvSpPr>
        <p:spPr/>
        <p:txBody>
          <a:bodyPr anchor="t" anchorCtr="0"/>
          <a:lstStyle/>
          <a:p>
            <a:r>
              <a:rPr lang="zh-CN" altLang="en-US" dirty="0"/>
              <a:t>有</a:t>
            </a:r>
            <a:r>
              <a:rPr lang="en-US" altLang="zh-CN"/>
              <a:t>0</a:t>
            </a:r>
            <a:r>
              <a:rPr lang="zh-CN" altLang="en-US" dirty="0"/>
              <a:t>、</a:t>
            </a:r>
            <a:r>
              <a:rPr lang="en-US" altLang="zh-CN"/>
              <a:t>1</a:t>
            </a:r>
            <a:r>
              <a:rPr lang="zh-CN" altLang="en-US" dirty="0"/>
              <a:t>、</a:t>
            </a:r>
            <a:r>
              <a:rPr lang="en-US" altLang="zh-CN" dirty="0"/>
              <a:t>┄</a:t>
            </a:r>
            <a:r>
              <a:rPr lang="zh-CN" altLang="en-US" dirty="0"/>
              <a:t>、</a:t>
            </a:r>
            <a:r>
              <a:rPr lang="en-US" altLang="zh-CN"/>
              <a:t>R-1</a:t>
            </a:r>
            <a:r>
              <a:rPr lang="zh-CN" altLang="en-US" dirty="0"/>
              <a:t>共</a:t>
            </a:r>
            <a:r>
              <a:rPr lang="en-US" altLang="zh-CN"/>
              <a:t>R</a:t>
            </a:r>
            <a:r>
              <a:rPr lang="zh-CN" altLang="en-US" dirty="0"/>
              <a:t>个数字符号；</a:t>
            </a:r>
          </a:p>
          <a:p>
            <a:r>
              <a:rPr lang="zh-CN" altLang="en-US" dirty="0"/>
              <a:t>“逢</a:t>
            </a:r>
            <a:r>
              <a:rPr lang="en-US" altLang="zh-CN"/>
              <a:t>R</a:t>
            </a:r>
            <a:r>
              <a:rPr lang="zh-CN" altLang="en-US" dirty="0"/>
              <a:t>进一”，“</a:t>
            </a:r>
            <a:r>
              <a:rPr lang="en-US" altLang="zh-CN"/>
              <a:t>10”</a:t>
            </a:r>
            <a:r>
              <a:rPr lang="zh-CN" altLang="en-US" dirty="0"/>
              <a:t>表示</a:t>
            </a:r>
            <a:r>
              <a:rPr lang="en-US" altLang="zh-CN"/>
              <a:t>R</a:t>
            </a:r>
            <a:r>
              <a:rPr lang="zh-CN" altLang="en-US" dirty="0"/>
              <a:t>；</a:t>
            </a:r>
          </a:p>
          <a:p>
            <a:r>
              <a:rPr lang="zh-CN" altLang="en-US" dirty="0"/>
              <a:t>位权是</a:t>
            </a:r>
            <a:r>
              <a:rPr lang="en-US" altLang="zh-CN"/>
              <a:t>R</a:t>
            </a:r>
            <a:r>
              <a:rPr lang="zh-CN" altLang="en-US" dirty="0"/>
              <a:t>的整数次幂，第</a:t>
            </a:r>
            <a:r>
              <a:rPr lang="en-US" altLang="zh-CN"/>
              <a:t>i</a:t>
            </a:r>
            <a:r>
              <a:rPr lang="zh-CN" altLang="en-US" dirty="0"/>
              <a:t>位的位权</a:t>
            </a:r>
            <a:r>
              <a:rPr lang="en-US" altLang="zh-CN" err="1"/>
              <a:t>R</a:t>
            </a:r>
            <a:r>
              <a:rPr lang="en-US" altLang="zh-CN" baseline="30000" err="1"/>
              <a:t>i</a:t>
            </a:r>
            <a:r>
              <a:rPr lang="en-US" altLang="zh-CN"/>
              <a:t> </a:t>
            </a:r>
            <a:r>
              <a:rPr lang="zh-CN" altLang="en-US" dirty="0"/>
              <a:t>。</a:t>
            </a:r>
            <a:br>
              <a:rPr lang="zh-CN" altLang="en-US" dirty="0"/>
            </a:br>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文本框 188419"/>
          <p:cNvSpPr txBox="1"/>
          <p:nvPr/>
        </p:nvSpPr>
        <p:spPr>
          <a:xfrm>
            <a:off x="228600" y="381000"/>
            <a:ext cx="8686800" cy="1114425"/>
          </a:xfrm>
          <a:prstGeom prst="rect">
            <a:avLst/>
          </a:prstGeom>
          <a:noFill/>
          <a:ln w="9525">
            <a:noFill/>
          </a:ln>
        </p:spPr>
        <p:txBody>
          <a:bodyPr anchor="t" anchorCtr="0">
            <a:spAutoFit/>
          </a:bodyPr>
          <a:lstStyle/>
          <a:p>
            <a:pPr>
              <a:lnSpc>
                <a:spcPct val="14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zh-CN" altLang="en-US" sz="2400" dirty="0">
                <a:latin typeface="Times New Roman" panose="02020603050405020304" pitchFamily="18" charset="0"/>
                <a:ea typeface="宋体" panose="02010600030101010101" pitchFamily="2" charset="-122"/>
              </a:rPr>
              <a:t>用卡诺图下列化简逻辑函数，并写出其最简与或式和最简或与式。</a:t>
            </a:r>
            <a:endParaRPr lang="zh-CN" altLang="en-US" sz="2400">
              <a:latin typeface="Times New Roman" panose="02020603050405020304" pitchFamily="18" charset="0"/>
              <a:ea typeface="宋体" panose="02010600030101010101" pitchFamily="2" charset="-122"/>
            </a:endParaRPr>
          </a:p>
        </p:txBody>
      </p:sp>
      <p:graphicFrame>
        <p:nvGraphicFramePr>
          <p:cNvPr id="211970" name="对象 188420"/>
          <p:cNvGraphicFramePr/>
          <p:nvPr/>
        </p:nvGraphicFramePr>
        <p:xfrm>
          <a:off x="1473200" y="1677988"/>
          <a:ext cx="6197600" cy="1027112"/>
        </p:xfrm>
        <a:graphic>
          <a:graphicData uri="http://schemas.openxmlformats.org/presentationml/2006/ole">
            <mc:AlternateContent xmlns:mc="http://schemas.openxmlformats.org/markup-compatibility/2006">
              <mc:Choice xmlns:v="urn:schemas-microsoft-com:vml" Requires="v">
                <p:oleObj spid="_x0000_s55325" r:id="rId3" imgW="3060700" imgH="508000" progId="Equation.3">
                  <p:embed/>
                </p:oleObj>
              </mc:Choice>
              <mc:Fallback>
                <p:oleObj r:id="rId3" imgW="3060700" imgH="508000" progId="Equation.3">
                  <p:embed/>
                  <p:pic>
                    <p:nvPicPr>
                      <p:cNvPr id="0" name="图片 3152"/>
                      <p:cNvPicPr/>
                      <p:nvPr/>
                    </p:nvPicPr>
                    <p:blipFill>
                      <a:blip r:embed="rId4"/>
                      <a:stretch>
                        <a:fillRect/>
                      </a:stretch>
                    </p:blipFill>
                    <p:spPr>
                      <a:xfrm>
                        <a:off x="1473200" y="1677988"/>
                        <a:ext cx="6197600" cy="1027112"/>
                      </a:xfrm>
                      <a:prstGeom prst="rect">
                        <a:avLst/>
                      </a:prstGeom>
                      <a:noFill/>
                      <a:ln w="38100">
                        <a:noFill/>
                        <a:miter/>
                      </a:ln>
                    </p:spPr>
                  </p:pic>
                </p:oleObj>
              </mc:Fallback>
            </mc:AlternateContent>
          </a:graphicData>
        </a:graphic>
      </p:graphicFrame>
      <p:sp>
        <p:nvSpPr>
          <p:cNvPr id="211971" name="文本框 188421"/>
          <p:cNvSpPr txBox="1"/>
          <p:nvPr/>
        </p:nvSpPr>
        <p:spPr>
          <a:xfrm>
            <a:off x="228600" y="2895600"/>
            <a:ext cx="8686800" cy="1152525"/>
          </a:xfrm>
          <a:prstGeom prst="rect">
            <a:avLst/>
          </a:prstGeom>
          <a:noFill/>
          <a:ln w="9525">
            <a:noFill/>
          </a:ln>
        </p:spPr>
        <p:txBody>
          <a:bodyPr anchor="t" anchorCtr="0">
            <a:spAutoFit/>
          </a:bodyPr>
          <a:lstStyle/>
          <a:p>
            <a:pPr>
              <a:lnSpc>
                <a:spcPct val="145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a:t>
            </a:r>
            <a:r>
              <a:rPr lang="zh-CN" altLang="en-US" sz="2400" dirty="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的卡诺图如图所示，其最简与或式和最简或与式</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均非惟一</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分别为</a:t>
            </a:r>
            <a:endParaRPr lang="zh-CN" altLang="en-US" sz="2400">
              <a:latin typeface="Times New Roman" panose="02020603050405020304" pitchFamily="18" charset="0"/>
              <a:ea typeface="宋体" panose="02010600030101010101" pitchFamily="2" charset="-122"/>
            </a:endParaRPr>
          </a:p>
        </p:txBody>
      </p:sp>
      <p:graphicFrame>
        <p:nvGraphicFramePr>
          <p:cNvPr id="211972" name="对象 188422"/>
          <p:cNvGraphicFramePr/>
          <p:nvPr/>
        </p:nvGraphicFramePr>
        <p:xfrm>
          <a:off x="3276600" y="4114800"/>
          <a:ext cx="3124200" cy="1165225"/>
        </p:xfrm>
        <a:graphic>
          <a:graphicData uri="http://schemas.openxmlformats.org/presentationml/2006/ole">
            <mc:AlternateContent xmlns:mc="http://schemas.openxmlformats.org/markup-compatibility/2006">
              <mc:Choice xmlns:v="urn:schemas-microsoft-com:vml" Requires="v">
                <p:oleObj spid="_x0000_s55326" r:id="rId5" imgW="1498600" imgH="558800" progId="Equation.3">
                  <p:embed/>
                </p:oleObj>
              </mc:Choice>
              <mc:Fallback>
                <p:oleObj r:id="rId5" imgW="1498600" imgH="558800" progId="Equation.3">
                  <p:embed/>
                  <p:pic>
                    <p:nvPicPr>
                      <p:cNvPr id="0" name="图片 3153"/>
                      <p:cNvPicPr/>
                      <p:nvPr/>
                    </p:nvPicPr>
                    <p:blipFill>
                      <a:blip r:embed="rId6"/>
                      <a:stretch>
                        <a:fillRect/>
                      </a:stretch>
                    </p:blipFill>
                    <p:spPr>
                      <a:xfrm>
                        <a:off x="3276600" y="4114800"/>
                        <a:ext cx="3124200" cy="1165225"/>
                      </a:xfrm>
                      <a:prstGeom prst="rect">
                        <a:avLst/>
                      </a:prstGeom>
                      <a:noFill/>
                      <a:ln w="38100">
                        <a:noFill/>
                        <a:miter/>
                      </a:ln>
                    </p:spPr>
                  </p:pic>
                </p:oleObj>
              </mc:Fallback>
            </mc:AlternateContent>
          </a:graphicData>
        </a:graphic>
      </p:graphicFrame>
      <p:sp>
        <p:nvSpPr>
          <p:cNvPr id="211973" name="文本框 188423"/>
          <p:cNvSpPr txBox="1"/>
          <p:nvPr/>
        </p:nvSpPr>
        <p:spPr>
          <a:xfrm>
            <a:off x="0" y="5638800"/>
            <a:ext cx="8380413" cy="457200"/>
          </a:xfrm>
          <a:prstGeom prst="rect">
            <a:avLst/>
          </a:prstGeom>
          <a:noFill/>
          <a:ln w="9525">
            <a:noFill/>
          </a:ln>
        </p:spPr>
        <p:txBody>
          <a:bodyPr wrap="none" anchor="t" anchorCtr="0">
            <a:spAutoFit/>
          </a:bodyPr>
          <a:lstStyle/>
          <a:p>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此题的约束条件也可用语言描述为： </a:t>
            </a:r>
            <a:r>
              <a:rPr lang="en-US" altLang="zh-CN" sz="2400">
                <a:latin typeface="Times New Roman" panose="02020603050405020304" pitchFamily="18" charset="0"/>
                <a:ea typeface="宋体" panose="02010600030101010101" pitchFamily="2" charset="-122"/>
              </a:rPr>
              <a:t>A</a:t>
            </a:r>
            <a:r>
              <a:rPr lang="zh-CN" altLang="en-US" sz="240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不可能取值相同。</a:t>
            </a:r>
            <a:endParaRPr lang="zh-CN" altLang="en-US" sz="240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文本框 189443"/>
          <p:cNvSpPr txBox="1"/>
          <p:nvPr/>
        </p:nvSpPr>
        <p:spPr>
          <a:xfrm>
            <a:off x="4114800" y="5562600"/>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212994" name="对象 189444"/>
          <p:cNvGraphicFramePr/>
          <p:nvPr/>
        </p:nvGraphicFramePr>
        <p:xfrm>
          <a:off x="1905000" y="1066800"/>
          <a:ext cx="4343400" cy="3987800"/>
        </p:xfrm>
        <a:graphic>
          <a:graphicData uri="http://schemas.openxmlformats.org/presentationml/2006/ole">
            <mc:AlternateContent xmlns:mc="http://schemas.openxmlformats.org/markup-compatibility/2006">
              <mc:Choice xmlns:v="urn:schemas-microsoft-com:vml" Requires="v">
                <p:oleObj spid="_x0000_s56337" r:id="rId3" imgW="1554480" imgH="1424940" progId="Visio.Drawing.4">
                  <p:embed/>
                </p:oleObj>
              </mc:Choice>
              <mc:Fallback>
                <p:oleObj r:id="rId3" imgW="1554480" imgH="1424940" progId="Visio.Drawing.4">
                  <p:embed/>
                  <p:pic>
                    <p:nvPicPr>
                      <p:cNvPr id="0" name="图片 3156"/>
                      <p:cNvPicPr/>
                      <p:nvPr/>
                    </p:nvPicPr>
                    <p:blipFill>
                      <a:blip r:embed="rId4"/>
                      <a:stretch>
                        <a:fillRect/>
                      </a:stretch>
                    </p:blipFill>
                    <p:spPr>
                      <a:xfrm>
                        <a:off x="1905000" y="1066800"/>
                        <a:ext cx="4343400" cy="39878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文本框 190467"/>
          <p:cNvSpPr txBox="1"/>
          <p:nvPr/>
        </p:nvSpPr>
        <p:spPr>
          <a:xfrm>
            <a:off x="76200" y="381000"/>
            <a:ext cx="8915400" cy="4911725"/>
          </a:xfrm>
          <a:prstGeom prst="rect">
            <a:avLst/>
          </a:prstGeom>
          <a:noFill/>
          <a:ln w="9525">
            <a:noFill/>
          </a:ln>
        </p:spPr>
        <p:txBody>
          <a:bodyPr anchor="t" anchorCtr="0">
            <a:spAutoFit/>
          </a:bodyPr>
          <a:lstStyle/>
          <a:p>
            <a:pPr>
              <a:lnSpc>
                <a:spcPct val="14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例：某电路的输入</a:t>
            </a:r>
            <a:r>
              <a:rPr lang="en-US" altLang="zh-CN" sz="2400">
                <a:latin typeface="Times New Roman" panose="02020603050405020304" pitchFamily="18" charset="0"/>
                <a:ea typeface="宋体" panose="02010600030101010101" pitchFamily="2" charset="-122"/>
              </a:rPr>
              <a:t>ABCD</a:t>
            </a:r>
            <a:r>
              <a:rPr lang="zh-CN" altLang="en-US" sz="2400" dirty="0">
                <a:latin typeface="Times New Roman" panose="02020603050405020304" pitchFamily="18" charset="0"/>
                <a:ea typeface="宋体" panose="02010600030101010101" pitchFamily="2" charset="-122"/>
              </a:rPr>
              <a:t>是余</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码，当余</a:t>
            </a:r>
            <a:r>
              <a:rPr lang="en-US" altLang="zh-CN" sz="2400">
                <a:latin typeface="Times New Roman" panose="02020603050405020304" pitchFamily="18" charset="0"/>
                <a:ea typeface="宋体" panose="02010600030101010101" pitchFamily="2" charset="-122"/>
              </a:rPr>
              <a:t>3</a:t>
            </a:r>
            <a:r>
              <a:rPr lang="zh-CN" altLang="en-US" sz="2400" dirty="0">
                <a:latin typeface="Times New Roman" panose="02020603050405020304" pitchFamily="18" charset="0"/>
                <a:ea typeface="宋体" panose="02010600030101010101" pitchFamily="2" charset="-122"/>
              </a:rPr>
              <a:t>码表示的十进制数是</a:t>
            </a:r>
            <a:r>
              <a:rPr lang="en-US" altLang="zh-CN" sz="240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或</a:t>
            </a:r>
            <a:r>
              <a:rPr lang="en-US" altLang="zh-CN" sz="2400">
                <a:latin typeface="Times New Roman" panose="02020603050405020304" pitchFamily="18" charset="0"/>
                <a:ea typeface="宋体" panose="02010600030101010101" pitchFamily="2" charset="-122"/>
              </a:rPr>
              <a:t>7</a:t>
            </a:r>
            <a:r>
              <a:rPr lang="zh-CN" altLang="en-US" sz="2400" dirty="0">
                <a:latin typeface="Times New Roman" panose="02020603050405020304" pitchFamily="18" charset="0"/>
                <a:ea typeface="宋体" panose="02010600030101010101" pitchFamily="2" charset="-122"/>
              </a:rPr>
              <a:t>的整数倍时，电路输出</a:t>
            </a:r>
            <a:r>
              <a:rPr lang="en-US" altLang="zh-CN" sz="240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为</a:t>
            </a:r>
            <a:r>
              <a:rPr lang="en-US" altLang="zh-CN" sz="240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否则</a:t>
            </a:r>
            <a:r>
              <a:rPr lang="en-US" altLang="zh-CN" sz="2400">
                <a:latin typeface="Times New Roman" panose="02020603050405020304" pitchFamily="18" charset="0"/>
                <a:ea typeface="宋体" panose="02010600030101010101" pitchFamily="2" charset="-122"/>
              </a:rPr>
              <a:t>F=0</a:t>
            </a: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试列出该电路的真值表， 写出其最大项表达式，并用卡诺图求出其最简与或式和最简或与式。 </a:t>
            </a:r>
          </a:p>
          <a:p>
            <a:pPr>
              <a:lnSpc>
                <a:spcPct val="140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a:t>
            </a:r>
            <a:r>
              <a:rPr lang="zh-CN" altLang="en-US"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其真值表如表所示，最大项表达式为</a:t>
            </a:r>
          </a:p>
          <a:p>
            <a:pPr lvl="4" indent="0">
              <a:lnSpc>
                <a:spcPct val="140000"/>
              </a:lnSpc>
              <a:spcBef>
                <a:spcPct val="50000"/>
              </a:spcBef>
            </a:pPr>
            <a:r>
              <a:rPr lang="en-US" altLang="zh-CN" sz="2400">
                <a:latin typeface="Times New Roman" panose="02020603050405020304" pitchFamily="18" charset="0"/>
                <a:ea typeface="宋体" panose="02010600030101010101" pitchFamily="2" charset="-122"/>
              </a:rPr>
              <a:t>F(A,B,C,D) = ∏M(4,5,6,8,9,12)</a:t>
            </a:r>
            <a:r>
              <a:rPr lang="zh-CN" altLang="en-US" sz="2400">
                <a:latin typeface="Times New Roman" panose="02020603050405020304" pitchFamily="18" charset="0"/>
                <a:ea typeface="宋体" panose="02010600030101010101" pitchFamily="2" charset="-122"/>
              </a:rPr>
              <a:t></a:t>
            </a:r>
          </a:p>
          <a:p>
            <a:pPr lvl="4" indent="0">
              <a:lnSpc>
                <a:spcPct val="140000"/>
              </a:lnSpc>
              <a:spcBef>
                <a:spcPct val="50000"/>
              </a:spcBef>
            </a:pPr>
            <a:r>
              <a:rPr lang="zh-CN" altLang="en-US" sz="2400" dirty="0">
                <a:latin typeface="Times New Roman" panose="02020603050405020304" pitchFamily="18" charset="0"/>
                <a:ea typeface="宋体" panose="02010600030101010101" pitchFamily="2" charset="-122"/>
              </a:rPr>
              <a:t>约束条件： </a:t>
            </a:r>
            <a:r>
              <a:rPr lang="en-US" altLang="zh-CN" sz="2400" dirty="0">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Φ(0,1,2,13,14,15)=1</a:t>
            </a:r>
            <a:r>
              <a:rPr lang="zh-CN" altLang="en-US" sz="2400">
                <a:latin typeface="Times New Roman" panose="02020603050405020304" pitchFamily="18" charset="0"/>
                <a:ea typeface="宋体" panose="02010600030101010101" pitchFamily="2" charset="-122"/>
              </a:rPr>
              <a:t></a:t>
            </a:r>
          </a:p>
          <a:p>
            <a:pPr>
              <a:lnSpc>
                <a:spcPct val="140000"/>
              </a:lnSpc>
              <a:spcBef>
                <a:spcPct val="50000"/>
              </a:spcBef>
            </a:pPr>
            <a:r>
              <a:rPr lang="zh-CN" altLang="en-US" sz="2400" dirty="0">
                <a:latin typeface="Times New Roman" panose="02020603050405020304" pitchFamily="18" charset="0"/>
                <a:ea typeface="宋体" panose="02010600030101010101" pitchFamily="2" charset="-122"/>
              </a:rPr>
              <a:t>其卡诺图如图所示。 最简与或式和最简或与式分别为</a:t>
            </a:r>
            <a:endParaRPr lang="zh-CN" altLang="en-US" sz="2400">
              <a:latin typeface="Times New Roman" panose="02020603050405020304" pitchFamily="18" charset="0"/>
              <a:ea typeface="宋体" panose="02010600030101010101" pitchFamily="2" charset="-122"/>
            </a:endParaRPr>
          </a:p>
        </p:txBody>
      </p:sp>
      <p:sp>
        <p:nvSpPr>
          <p:cNvPr id="214018" name="左大括号 190468"/>
          <p:cNvSpPr/>
          <p:nvPr/>
        </p:nvSpPr>
        <p:spPr>
          <a:xfrm>
            <a:off x="1752600" y="3581400"/>
            <a:ext cx="152400" cy="838200"/>
          </a:xfrm>
          <a:prstGeom prst="leftBrace">
            <a:avLst>
              <a:gd name="adj1" fmla="val 45706"/>
              <a:gd name="adj2" fmla="val 50000"/>
            </a:avLst>
          </a:prstGeom>
          <a:noFill/>
          <a:ln w="9525" cap="flat" cmpd="sng">
            <a:solidFill>
              <a:schemeClr val="tx1"/>
            </a:solidFill>
            <a:prstDash val="solid"/>
            <a:round/>
            <a:headEnd type="none" w="med" len="med"/>
            <a:tailEnd type="none" w="med" len="med"/>
          </a:ln>
        </p:spPr>
        <p:txBody>
          <a:bodyPr anchor="t" anchorCtr="0"/>
          <a:lstStyle/>
          <a:p>
            <a:endParaRPr lang="zh-CN" altLang="en-US">
              <a:latin typeface="Arial" panose="020B0604020202020204" pitchFamily="34" charset="0"/>
              <a:ea typeface="宋体" panose="02010600030101010101" pitchFamily="2" charset="-122"/>
            </a:endParaRPr>
          </a:p>
        </p:txBody>
      </p:sp>
      <p:graphicFrame>
        <p:nvGraphicFramePr>
          <p:cNvPr id="214019" name="对象 190469"/>
          <p:cNvGraphicFramePr/>
          <p:nvPr/>
        </p:nvGraphicFramePr>
        <p:xfrm>
          <a:off x="3736975" y="5334000"/>
          <a:ext cx="1670050" cy="1035050"/>
        </p:xfrm>
        <a:graphic>
          <a:graphicData uri="http://schemas.openxmlformats.org/presentationml/2006/ole">
            <mc:AlternateContent xmlns:mc="http://schemas.openxmlformats.org/markup-compatibility/2006">
              <mc:Choice xmlns:v="urn:schemas-microsoft-com:vml" Requires="v">
                <p:oleObj spid="_x0000_s57361" r:id="rId3" imgW="901065" imgH="558800" progId="Equation.3">
                  <p:embed/>
                </p:oleObj>
              </mc:Choice>
              <mc:Fallback>
                <p:oleObj r:id="rId3" imgW="901065" imgH="558800" progId="Equation.3">
                  <p:embed/>
                  <p:pic>
                    <p:nvPicPr>
                      <p:cNvPr id="0" name="图片 3157"/>
                      <p:cNvPicPr/>
                      <p:nvPr/>
                    </p:nvPicPr>
                    <p:blipFill>
                      <a:blip r:embed="rId4"/>
                      <a:stretch>
                        <a:fillRect/>
                      </a:stretch>
                    </p:blipFill>
                    <p:spPr>
                      <a:xfrm>
                        <a:off x="3736975" y="5334000"/>
                        <a:ext cx="1670050" cy="10350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文本框 191491"/>
          <p:cNvSpPr txBox="1"/>
          <p:nvPr/>
        </p:nvSpPr>
        <p:spPr>
          <a:xfrm>
            <a:off x="4114800" y="5715000"/>
            <a:ext cx="1098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卡诺图</a:t>
            </a:r>
            <a:endParaRPr lang="zh-CN" altLang="en-US" sz="2400">
              <a:latin typeface="Times New Roman" panose="02020603050405020304" pitchFamily="18" charset="0"/>
              <a:ea typeface="宋体" panose="02010600030101010101" pitchFamily="2" charset="-122"/>
            </a:endParaRPr>
          </a:p>
        </p:txBody>
      </p:sp>
      <p:graphicFrame>
        <p:nvGraphicFramePr>
          <p:cNvPr id="215042" name="对象 191492"/>
          <p:cNvGraphicFramePr/>
          <p:nvPr/>
        </p:nvGraphicFramePr>
        <p:xfrm>
          <a:off x="2133600" y="1143000"/>
          <a:ext cx="4495800" cy="4149725"/>
        </p:xfrm>
        <a:graphic>
          <a:graphicData uri="http://schemas.openxmlformats.org/presentationml/2006/ole">
            <mc:AlternateContent xmlns:mc="http://schemas.openxmlformats.org/markup-compatibility/2006">
              <mc:Choice xmlns:v="urn:schemas-microsoft-com:vml" Requires="v">
                <p:oleObj spid="_x0000_s58385" r:id="rId3" imgW="1630680" imgH="1508760" progId="Visio.Drawing.4">
                  <p:embed/>
                </p:oleObj>
              </mc:Choice>
              <mc:Fallback>
                <p:oleObj r:id="rId3" imgW="1630680" imgH="1508760" progId="Visio.Drawing.4">
                  <p:embed/>
                  <p:pic>
                    <p:nvPicPr>
                      <p:cNvPr id="0" name="图片 3155"/>
                      <p:cNvPicPr/>
                      <p:nvPr/>
                    </p:nvPicPr>
                    <p:blipFill>
                      <a:blip r:embed="rId4"/>
                      <a:stretch>
                        <a:fillRect/>
                      </a:stretch>
                    </p:blipFill>
                    <p:spPr>
                      <a:xfrm>
                        <a:off x="2133600" y="1143000"/>
                        <a:ext cx="4495800" cy="41497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文本框 192515"/>
          <p:cNvSpPr txBox="1"/>
          <p:nvPr/>
        </p:nvSpPr>
        <p:spPr>
          <a:xfrm>
            <a:off x="4724400" y="0"/>
            <a:ext cx="1098550" cy="457200"/>
          </a:xfrm>
          <a:prstGeom prst="rect">
            <a:avLst/>
          </a:prstGeom>
          <a:noFill/>
          <a:ln w="9525">
            <a:noFill/>
          </a:ln>
        </p:spPr>
        <p:txBody>
          <a:bodyPr wrap="none" anchor="t" anchorCtr="0">
            <a:spAutoFit/>
          </a:bodyPr>
          <a:lstStyle/>
          <a:p>
            <a:r>
              <a:rPr lang="zh-CN" altLang="en-US" sz="2400" b="1" dirty="0">
                <a:latin typeface="Times New Roman" panose="02020603050405020304" pitchFamily="18" charset="0"/>
                <a:ea typeface="宋体" panose="02010600030101010101" pitchFamily="2" charset="-122"/>
              </a:rPr>
              <a:t>真值表</a:t>
            </a:r>
            <a:endParaRPr lang="zh-CN" altLang="en-US" sz="2400" b="1">
              <a:latin typeface="Times New Roman" panose="02020603050405020304" pitchFamily="18" charset="0"/>
              <a:ea typeface="宋体" panose="02010600030101010101" pitchFamily="2" charset="-122"/>
            </a:endParaRPr>
          </a:p>
        </p:txBody>
      </p:sp>
      <p:pic>
        <p:nvPicPr>
          <p:cNvPr id="216066" name="图片 192517" descr="Img00000"/>
          <p:cNvPicPr>
            <a:picLocks noChangeAspect="1"/>
          </p:cNvPicPr>
          <p:nvPr/>
        </p:nvPicPr>
        <p:blipFill>
          <a:blip r:embed="rId2"/>
          <a:stretch>
            <a:fillRect/>
          </a:stretch>
        </p:blipFill>
        <p:spPr>
          <a:xfrm>
            <a:off x="3505200" y="533400"/>
            <a:ext cx="3509963" cy="6324600"/>
          </a:xfrm>
          <a:prstGeom prst="rect">
            <a:avLst/>
          </a:prstGeom>
          <a:noFill/>
          <a:ln w="9525">
            <a:noFill/>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文本框 199683"/>
          <p:cNvSpPr txBox="1"/>
          <p:nvPr/>
        </p:nvSpPr>
        <p:spPr>
          <a:xfrm>
            <a:off x="2895600" y="914400"/>
            <a:ext cx="4494213" cy="5214938"/>
          </a:xfrm>
          <a:prstGeom prst="rect">
            <a:avLst/>
          </a:prstGeom>
          <a:noFill/>
          <a:ln w="9525">
            <a:noFill/>
          </a:ln>
        </p:spPr>
        <p:txBody>
          <a:bodyPr wrap="none" anchor="t" anchorCtr="0">
            <a:spAutoFit/>
          </a:bodyPr>
          <a:lstStyle/>
          <a:p>
            <a:r>
              <a:rPr lang="zh-CN" altLang="en-US" sz="4800" dirty="0">
                <a:latin typeface="Arial" panose="020B0604020202020204" pitchFamily="34" charset="0"/>
                <a:ea typeface="宋体" panose="02010600030101010101" pitchFamily="2" charset="-122"/>
              </a:rPr>
              <a:t>作业：</a:t>
            </a:r>
          </a:p>
          <a:p>
            <a:endParaRPr lang="zh-CN" altLang="en-US" sz="4800" dirty="0">
              <a:latin typeface="Arial" panose="020B0604020202020204" pitchFamily="34" charset="0"/>
              <a:ea typeface="宋体" panose="02010600030101010101" pitchFamily="2" charset="-122"/>
            </a:endParaRPr>
          </a:p>
          <a:p>
            <a:r>
              <a:rPr lang="en-US" altLang="zh-CN" sz="4800">
                <a:latin typeface="Arial" panose="020B0604020202020204" pitchFamily="34" charset="0"/>
                <a:ea typeface="宋体" panose="02010600030101010101" pitchFamily="2" charset="-122"/>
              </a:rPr>
              <a:t>P30: 1-14(6)(8);</a:t>
            </a:r>
          </a:p>
          <a:p>
            <a:r>
              <a:rPr lang="en-US" altLang="zh-CN" sz="4800">
                <a:latin typeface="Arial" panose="020B0604020202020204" pitchFamily="34" charset="0"/>
                <a:ea typeface="宋体" panose="02010600030101010101" pitchFamily="2" charset="-122"/>
              </a:rPr>
              <a:t>        1-15(5)(8);</a:t>
            </a:r>
          </a:p>
          <a:p>
            <a:r>
              <a:rPr lang="en-US" altLang="zh-CN" sz="4800">
                <a:latin typeface="Arial" panose="020B0604020202020204" pitchFamily="34" charset="0"/>
                <a:ea typeface="宋体" panose="02010600030101010101" pitchFamily="2" charset="-122"/>
              </a:rPr>
              <a:t>        1-16(1)(6);</a:t>
            </a:r>
          </a:p>
          <a:p>
            <a:r>
              <a:rPr lang="en-US" altLang="zh-CN" sz="4800">
                <a:latin typeface="Arial" panose="020B0604020202020204" pitchFamily="34" charset="0"/>
                <a:ea typeface="宋体" panose="02010600030101010101" pitchFamily="2" charset="-122"/>
              </a:rPr>
              <a:t>        1-17(2)(5);</a:t>
            </a:r>
          </a:p>
          <a:p>
            <a:r>
              <a:rPr lang="en-US" altLang="zh-CN" sz="4800">
                <a:latin typeface="Arial" panose="020B0604020202020204" pitchFamily="34" charset="0"/>
                <a:ea typeface="宋体" panose="02010600030101010101" pitchFamily="2" charset="-122"/>
              </a:rPr>
              <a:t>        1-18(3).</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文本框 204801"/>
          <p:cNvSpPr txBox="1"/>
          <p:nvPr/>
        </p:nvSpPr>
        <p:spPr>
          <a:xfrm>
            <a:off x="1676400" y="685800"/>
            <a:ext cx="5797550" cy="5583238"/>
          </a:xfrm>
          <a:prstGeom prst="rect">
            <a:avLst/>
          </a:prstGeom>
          <a:noFill/>
          <a:ln w="9525">
            <a:noFill/>
          </a:ln>
        </p:spPr>
        <p:txBody>
          <a:bodyPr wrap="none" anchor="t" anchorCtr="0">
            <a:spAutoFit/>
          </a:bodyPr>
          <a:lstStyle/>
          <a:p>
            <a:r>
              <a:rPr lang="zh-CN" altLang="en-US" sz="4800" dirty="0">
                <a:latin typeface="Arial" panose="020B0604020202020204" pitchFamily="34" charset="0"/>
                <a:ea typeface="宋体" panose="02010600030101010101" pitchFamily="2" charset="-122"/>
              </a:rPr>
              <a:t>第一章作业：</a:t>
            </a:r>
          </a:p>
          <a:p>
            <a:endParaRPr lang="zh-CN" altLang="en-US" sz="4800" dirty="0">
              <a:latin typeface="Arial" panose="020B0604020202020204" pitchFamily="34" charset="0"/>
              <a:ea typeface="宋体" panose="02010600030101010101" pitchFamily="2" charset="-122"/>
            </a:endParaRPr>
          </a:p>
          <a:p>
            <a:r>
              <a:rPr lang="en-US" altLang="zh-CN" sz="3600" dirty="0">
                <a:latin typeface="Arial" panose="020B0604020202020204" pitchFamily="34" charset="0"/>
                <a:ea typeface="宋体" panose="02010600030101010101" pitchFamily="2" charset="-122"/>
              </a:rPr>
              <a:t>P30:</a:t>
            </a:r>
            <a:r>
              <a:rPr lang="en-US" altLang="zh-CN" sz="4800" dirty="0">
                <a:latin typeface="Arial" panose="020B0604020202020204" pitchFamily="34" charset="0"/>
                <a:ea typeface="宋体" panose="02010600030101010101" pitchFamily="2" charset="-122"/>
              </a:rPr>
              <a:t> </a:t>
            </a:r>
          </a:p>
          <a:p>
            <a:r>
              <a:rPr lang="en-US" altLang="zh-CN" sz="3600" dirty="0">
                <a:latin typeface="Arial" panose="020B0604020202020204" pitchFamily="34" charset="0"/>
                <a:ea typeface="宋体" panose="02010600030101010101" pitchFamily="2" charset="-122"/>
              </a:rPr>
              <a:t>1-1(3); 1-2(3); 1-4(3)</a:t>
            </a:r>
            <a:r>
              <a:rPr lang="zh-CN" altLang="en-US" sz="3600" dirty="0">
                <a:latin typeface="Arial" panose="020B0604020202020204" pitchFamily="34" charset="0"/>
                <a:ea typeface="宋体" panose="02010600030101010101" pitchFamily="2" charset="-122"/>
              </a:rPr>
              <a:t>；</a:t>
            </a:r>
          </a:p>
          <a:p>
            <a:r>
              <a:rPr lang="en-US" altLang="zh-CN" sz="3600" dirty="0">
                <a:latin typeface="Arial" panose="020B0604020202020204" pitchFamily="34" charset="0"/>
                <a:ea typeface="宋体" panose="02010600030101010101" pitchFamily="2" charset="-122"/>
              </a:rPr>
              <a:t>1-6(4); 1-7(7); 1-8(4)</a:t>
            </a:r>
            <a:r>
              <a:rPr lang="zh-CN" altLang="en-US" sz="3600" dirty="0">
                <a:latin typeface="Arial" panose="020B0604020202020204" pitchFamily="34" charset="0"/>
                <a:ea typeface="宋体" panose="02010600030101010101" pitchFamily="2" charset="-122"/>
              </a:rPr>
              <a:t>；</a:t>
            </a:r>
          </a:p>
          <a:p>
            <a:r>
              <a:rPr lang="en-US" altLang="zh-CN" sz="3600" dirty="0">
                <a:latin typeface="Arial" panose="020B0604020202020204" pitchFamily="34" charset="0"/>
                <a:ea typeface="宋体" panose="02010600030101010101" pitchFamily="2" charset="-122"/>
              </a:rPr>
              <a:t>1-9(5); 1-10; 1-11(1)(7);</a:t>
            </a:r>
          </a:p>
          <a:p>
            <a:r>
              <a:rPr lang="en-US" altLang="zh-CN" sz="3600" dirty="0">
                <a:latin typeface="Arial" panose="020B0604020202020204" pitchFamily="34" charset="0"/>
                <a:ea typeface="宋体" panose="02010600030101010101" pitchFamily="2" charset="-122"/>
              </a:rPr>
              <a:t>1-12(2)(7); 1-13; 1-14(6)(8);</a:t>
            </a:r>
          </a:p>
          <a:p>
            <a:r>
              <a:rPr lang="en-US" altLang="zh-CN" sz="3600" dirty="0">
                <a:latin typeface="Arial" panose="020B0604020202020204" pitchFamily="34" charset="0"/>
                <a:ea typeface="宋体" panose="02010600030101010101" pitchFamily="2" charset="-122"/>
              </a:rPr>
              <a:t>1-15(5)(8); 1-16(1)(6);</a:t>
            </a:r>
          </a:p>
          <a:p>
            <a:r>
              <a:rPr lang="en-US" altLang="zh-CN" sz="3600" dirty="0">
                <a:latin typeface="Arial" panose="020B0604020202020204" pitchFamily="34" charset="0"/>
                <a:ea typeface="宋体" panose="02010600030101010101" pitchFamily="2" charset="-122"/>
              </a:rPr>
              <a:t>1-17(2)(5); 1-18(3).</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4337"/>
          <p:cNvSpPr>
            <a:spLocks noGrp="1"/>
          </p:cNvSpPr>
          <p:nvPr>
            <p:ph type="title"/>
          </p:nvPr>
        </p:nvSpPr>
        <p:spPr/>
        <p:txBody>
          <a:bodyPr anchor="ctr" anchorCtr="0"/>
          <a:lstStyle/>
          <a:p>
            <a:r>
              <a:rPr lang="zh-CN" altLang="en-US" dirty="0"/>
              <a:t>常用进制</a:t>
            </a:r>
          </a:p>
        </p:txBody>
      </p:sp>
      <p:sp>
        <p:nvSpPr>
          <p:cNvPr id="40962" name="文本占位符 14338"/>
          <p:cNvSpPr>
            <a:spLocks noGrp="1"/>
          </p:cNvSpPr>
          <p:nvPr>
            <p:ph idx="1"/>
          </p:nvPr>
        </p:nvSpPr>
        <p:spPr/>
        <p:txBody>
          <a:bodyPr anchor="t" anchorCtr="0"/>
          <a:lstStyle/>
          <a:p>
            <a:r>
              <a:rPr lang="zh-CN" altLang="en-US" dirty="0"/>
              <a:t>十进制</a:t>
            </a:r>
            <a:r>
              <a:rPr lang="en-US" altLang="zh-CN"/>
              <a:t>(Decimal System)</a:t>
            </a:r>
          </a:p>
          <a:p>
            <a:r>
              <a:rPr lang="zh-CN" altLang="en-US" dirty="0"/>
              <a:t>二进制</a:t>
            </a:r>
            <a:r>
              <a:rPr lang="en-US" altLang="zh-CN"/>
              <a:t>(Binary System)</a:t>
            </a:r>
          </a:p>
          <a:p>
            <a:r>
              <a:rPr lang="zh-CN" altLang="en-US" dirty="0"/>
              <a:t>八进制</a:t>
            </a:r>
            <a:r>
              <a:rPr lang="en-US" altLang="zh-CN"/>
              <a:t>(Octal System)</a:t>
            </a:r>
          </a:p>
          <a:p>
            <a:r>
              <a:rPr lang="zh-CN" altLang="en-US" dirty="0"/>
              <a:t>十六进制</a:t>
            </a:r>
            <a:r>
              <a:rPr lang="en-US" altLang="zh-CN"/>
              <a:t>(Hexadecimal System)</a:t>
            </a:r>
          </a:p>
          <a:p>
            <a:pPr>
              <a:buNone/>
            </a:pP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61441"/>
          <p:cNvSpPr>
            <a:spLocks noGrp="1"/>
          </p:cNvSpPr>
          <p:nvPr>
            <p:ph type="title"/>
          </p:nvPr>
        </p:nvSpPr>
        <p:spPr/>
        <p:txBody>
          <a:bodyPr anchor="ctr" anchorCtr="0"/>
          <a:lstStyle/>
          <a:p>
            <a:r>
              <a:rPr lang="zh-CN" altLang="en-US" dirty="0"/>
              <a:t>常用进制</a:t>
            </a:r>
          </a:p>
        </p:txBody>
      </p:sp>
      <p:sp>
        <p:nvSpPr>
          <p:cNvPr id="41986" name="文本占位符 61442"/>
          <p:cNvSpPr>
            <a:spLocks noGrp="1"/>
          </p:cNvSpPr>
          <p:nvPr>
            <p:ph idx="1"/>
          </p:nvPr>
        </p:nvSpPr>
        <p:spPr/>
        <p:txBody>
          <a:bodyPr anchor="t" anchorCtr="0"/>
          <a:lstStyle/>
          <a:p>
            <a:r>
              <a:rPr lang="zh-CN" altLang="en-US" sz="2800" dirty="0"/>
              <a:t>在计算机等数字设备中，用得最多的是二进制数和十六进制数，这是因为当前数字设备中所用的数字电路通常只有低电平和高电平两个状态， 正好可用二进制数的 </a:t>
            </a:r>
            <a:r>
              <a:rPr lang="en-US" altLang="zh-CN" sz="2800"/>
              <a:t>0</a:t>
            </a:r>
            <a:r>
              <a:rPr lang="zh-CN" altLang="en-US" sz="2800" dirty="0"/>
              <a:t>和</a:t>
            </a:r>
            <a:r>
              <a:rPr lang="en-US" altLang="zh-CN" sz="2800"/>
              <a:t>1 </a:t>
            </a:r>
            <a:r>
              <a:rPr lang="zh-CN" altLang="en-US" sz="2800" dirty="0"/>
              <a:t>来表示。 由于采用二进制来表示一个数时数位太多， 所以常用与二进制数有简单对应关系的十六进制数</a:t>
            </a:r>
            <a:r>
              <a:rPr lang="en-US" altLang="zh-CN" sz="2800"/>
              <a:t>(</a:t>
            </a:r>
            <a:r>
              <a:rPr lang="zh-CN" altLang="en-US" sz="2800" dirty="0"/>
              <a:t>或八进制数</a:t>
            </a:r>
            <a:r>
              <a:rPr lang="en-US" altLang="zh-CN" sz="2800"/>
              <a:t>)</a:t>
            </a:r>
            <a:r>
              <a:rPr lang="zh-CN" altLang="en-US" sz="2800" dirty="0"/>
              <a:t>来表示一个数。 </a:t>
            </a:r>
          </a:p>
          <a:p>
            <a:r>
              <a:rPr lang="zh-CN" altLang="en-US" sz="2800" dirty="0"/>
              <a:t>需要特别注意的是，在十六进制数中， 用英文字母</a:t>
            </a:r>
            <a:r>
              <a:rPr lang="en-US" altLang="zh-CN" sz="2800"/>
              <a:t>A</a:t>
            </a:r>
            <a:r>
              <a:rPr lang="zh-CN" altLang="en-US" sz="2800" dirty="0"/>
              <a:t>、 </a:t>
            </a:r>
            <a:r>
              <a:rPr lang="en-US" altLang="zh-CN" sz="2800"/>
              <a:t>B</a:t>
            </a:r>
            <a:r>
              <a:rPr lang="zh-CN" altLang="en-US" sz="2800" dirty="0"/>
              <a:t>、 </a:t>
            </a:r>
            <a:r>
              <a:rPr lang="en-US" altLang="zh-CN" sz="2800"/>
              <a:t>C</a:t>
            </a:r>
            <a:r>
              <a:rPr lang="zh-CN" altLang="en-US" sz="2800" dirty="0"/>
              <a:t>、 </a:t>
            </a:r>
            <a:r>
              <a:rPr lang="en-US" altLang="zh-CN" sz="2800"/>
              <a:t>D</a:t>
            </a:r>
            <a:r>
              <a:rPr lang="zh-CN" altLang="en-US" sz="2800" dirty="0"/>
              <a:t>、 </a:t>
            </a:r>
            <a:r>
              <a:rPr lang="en-US" altLang="zh-CN" sz="2800"/>
              <a:t>E</a:t>
            </a:r>
            <a:r>
              <a:rPr lang="zh-CN" altLang="en-US" sz="2800" dirty="0"/>
              <a:t>、 </a:t>
            </a:r>
            <a:r>
              <a:rPr lang="en-US" altLang="zh-CN" sz="2800"/>
              <a:t>F</a:t>
            </a:r>
            <a:r>
              <a:rPr lang="zh-CN" altLang="en-US" sz="2800" dirty="0"/>
              <a:t>分别表示十进制数的</a:t>
            </a:r>
            <a:r>
              <a:rPr lang="en-US" altLang="zh-CN" sz="2800"/>
              <a:t>10</a:t>
            </a:r>
            <a:r>
              <a:rPr lang="zh-CN" altLang="en-US" sz="2800" dirty="0"/>
              <a:t>、 </a:t>
            </a:r>
            <a:r>
              <a:rPr lang="en-US" altLang="zh-CN" sz="2800"/>
              <a:t>11</a:t>
            </a:r>
            <a:r>
              <a:rPr lang="zh-CN" altLang="en-US" sz="2800" dirty="0"/>
              <a:t>、 </a:t>
            </a:r>
            <a:r>
              <a:rPr lang="en-US" altLang="zh-CN" sz="2800"/>
              <a:t>12</a:t>
            </a:r>
            <a:r>
              <a:rPr lang="zh-CN" altLang="en-US" sz="2800" dirty="0"/>
              <a:t>、 </a:t>
            </a:r>
            <a:r>
              <a:rPr lang="en-US" altLang="zh-CN" sz="2800"/>
              <a:t>13</a:t>
            </a:r>
            <a:r>
              <a:rPr lang="zh-CN" altLang="en-US" sz="2800" dirty="0"/>
              <a:t>、 </a:t>
            </a:r>
            <a:r>
              <a:rPr lang="en-US" altLang="zh-CN" sz="2800"/>
              <a:t>14</a:t>
            </a:r>
            <a:r>
              <a:rPr lang="zh-CN" altLang="en-US" sz="2800" dirty="0"/>
              <a:t>和</a:t>
            </a:r>
            <a:r>
              <a:rPr lang="en-US" altLang="zh-CN" sz="2800"/>
              <a:t>15</a:t>
            </a:r>
            <a:r>
              <a:rPr lang="zh-CN" altLang="en-US" sz="2800" dirty="0"/>
              <a:t>。</a:t>
            </a:r>
          </a:p>
          <a:p>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62465"/>
          <p:cNvSpPr>
            <a:spLocks noGrp="1"/>
          </p:cNvSpPr>
          <p:nvPr>
            <p:ph type="title"/>
          </p:nvPr>
        </p:nvSpPr>
        <p:spPr/>
        <p:txBody>
          <a:bodyPr anchor="ctr" anchorCtr="0"/>
          <a:lstStyle/>
          <a:p>
            <a:r>
              <a:rPr lang="zh-CN" altLang="en-US" b="1" dirty="0">
                <a:solidFill>
                  <a:schemeClr val="tx1"/>
                </a:solidFill>
              </a:rPr>
              <a:t>常用数制及其对应关系</a:t>
            </a:r>
          </a:p>
        </p:txBody>
      </p:sp>
      <p:pic>
        <p:nvPicPr>
          <p:cNvPr id="43010" name="文本占位符 62467" descr="Img00000"/>
          <p:cNvPicPr>
            <a:picLocks noGrp="1" noChangeAspect="1"/>
          </p:cNvPicPr>
          <p:nvPr>
            <p:ph idx="1"/>
          </p:nvPr>
        </p:nvPicPr>
        <p:blipFill>
          <a:blip r:embed="rId2"/>
          <a:stretch>
            <a:fillRect/>
          </a:stretch>
        </p:blipFill>
        <p:spPr>
          <a:xfrm>
            <a:off x="457200" y="1600200"/>
            <a:ext cx="8305800" cy="50292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2049"/>
          <p:cNvSpPr>
            <a:spLocks noGrp="1"/>
          </p:cNvSpPr>
          <p:nvPr>
            <p:ph type="ctrTitle"/>
          </p:nvPr>
        </p:nvSpPr>
        <p:spPr>
          <a:xfrm>
            <a:off x="685800" y="2130425"/>
            <a:ext cx="7772400" cy="1470025"/>
          </a:xfrm>
        </p:spPr>
        <p:txBody>
          <a:bodyPr anchor="ctr" anchorCtr="0"/>
          <a:lstStyle/>
          <a:p>
            <a:pPr defTabSz="914400">
              <a:buClrTx/>
              <a:buSzTx/>
              <a:buFontTx/>
              <a:buNone/>
            </a:pPr>
            <a:r>
              <a:rPr lang="zh-CN" altLang="en-US" sz="4400" kern="1200" baseline="0" dirty="0">
                <a:latin typeface="+mj-lt"/>
                <a:ea typeface="+mj-ea"/>
                <a:cs typeface="+mj-cs"/>
              </a:rPr>
              <a:t>第一章 逻辑代数基础</a:t>
            </a:r>
          </a:p>
        </p:txBody>
      </p:sp>
      <p:sp>
        <p:nvSpPr>
          <p:cNvPr id="26626" name="副标题 2050"/>
          <p:cNvSpPr>
            <a:spLocks noGrp="1"/>
          </p:cNvSpPr>
          <p:nvPr>
            <p:ph type="subTitle" idx="1"/>
          </p:nvPr>
        </p:nvSpPr>
        <p:spPr>
          <a:xfrm>
            <a:off x="1371600" y="3886200"/>
            <a:ext cx="6400800" cy="1752600"/>
          </a:xfrm>
        </p:spPr>
        <p:txBody>
          <a:bodyPr anchor="t" anchorCtr="0"/>
          <a:lstStyle/>
          <a:p>
            <a:pPr defTabSz="914400">
              <a:buClrTx/>
              <a:buSzTx/>
              <a:buFontTx/>
            </a:pPr>
            <a:r>
              <a:rPr lang="en-US" altLang="zh-CN" sz="3200" kern="1200" baseline="0">
                <a:latin typeface="+mn-lt"/>
                <a:ea typeface="+mn-ea"/>
                <a:cs typeface="+mn-cs"/>
              </a:rPr>
              <a:t>1.1  </a:t>
            </a:r>
            <a:r>
              <a:rPr lang="zh-CN" altLang="en-US" sz="3200" kern="1200" baseline="0" dirty="0">
                <a:latin typeface="+mn-lt"/>
                <a:ea typeface="+mn-ea"/>
                <a:cs typeface="+mn-cs"/>
              </a:rPr>
              <a:t>概述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5361"/>
          <p:cNvSpPr>
            <a:spLocks noGrp="1"/>
          </p:cNvSpPr>
          <p:nvPr>
            <p:ph type="title"/>
          </p:nvPr>
        </p:nvSpPr>
        <p:spPr/>
        <p:txBody>
          <a:bodyPr anchor="ctr" anchorCtr="0"/>
          <a:lstStyle/>
          <a:p>
            <a:r>
              <a:rPr lang="zh-CN" altLang="en-US" dirty="0"/>
              <a:t>数 制 转 换 </a:t>
            </a:r>
          </a:p>
        </p:txBody>
      </p:sp>
      <p:sp>
        <p:nvSpPr>
          <p:cNvPr id="44034" name="文本占位符 15362"/>
          <p:cNvSpPr>
            <a:spLocks noGrp="1"/>
          </p:cNvSpPr>
          <p:nvPr>
            <p:ph idx="1"/>
          </p:nvPr>
        </p:nvSpPr>
        <p:spPr/>
        <p:txBody>
          <a:bodyPr anchor="t" anchorCtr="0"/>
          <a:lstStyle/>
          <a:p>
            <a:r>
              <a:rPr lang="zh-CN" altLang="en-US" b="1" dirty="0"/>
              <a:t>数制转换是指将一个数从一种进位制转换成另一种进位制。</a:t>
            </a:r>
            <a:r>
              <a:rPr lang="zh-CN" altLang="en-US" dirty="0"/>
              <a:t>从实际应用出发，要求掌握二进制数与十进制数、八进制数、以及十六进制数之间的相互转换。</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6385"/>
          <p:cNvSpPr>
            <a:spLocks noGrp="1"/>
          </p:cNvSpPr>
          <p:nvPr>
            <p:ph type="title"/>
          </p:nvPr>
        </p:nvSpPr>
        <p:spPr/>
        <p:txBody>
          <a:bodyPr anchor="ctr" anchorCtr="0"/>
          <a:lstStyle/>
          <a:p>
            <a:r>
              <a:rPr lang="zh-CN" altLang="en-US" dirty="0"/>
              <a:t>二进制数转换为十进制数 </a:t>
            </a:r>
          </a:p>
        </p:txBody>
      </p:sp>
      <p:sp>
        <p:nvSpPr>
          <p:cNvPr id="45058" name="文本占位符 16386"/>
          <p:cNvSpPr>
            <a:spLocks noGrp="1"/>
          </p:cNvSpPr>
          <p:nvPr>
            <p:ph idx="1"/>
          </p:nvPr>
        </p:nvSpPr>
        <p:spPr>
          <a:xfrm>
            <a:off x="457200" y="1600200"/>
            <a:ext cx="8382000" cy="4525963"/>
          </a:xfrm>
        </p:spPr>
        <p:txBody>
          <a:bodyPr anchor="t" anchorCtr="0"/>
          <a:lstStyle/>
          <a:p>
            <a:r>
              <a:rPr lang="zh-CN" altLang="en-US" sz="2800" b="1" dirty="0"/>
              <a:t>方法：</a:t>
            </a:r>
            <a:r>
              <a:rPr lang="zh-CN" altLang="en-US" sz="2800" dirty="0"/>
              <a:t>多项式替代法</a:t>
            </a:r>
            <a:br>
              <a:rPr lang="zh-CN" altLang="en-US" sz="2800" dirty="0"/>
            </a:br>
            <a:r>
              <a:rPr lang="en-US" altLang="zh-CN" sz="2800" dirty="0"/>
              <a:t>    </a:t>
            </a:r>
            <a:r>
              <a:rPr lang="zh-CN" altLang="en-US" sz="2800" dirty="0"/>
              <a:t>二进制数转换成十进制数时，只需将二进制数表示成按权展开式，并按十进制运算法则进行计算，所得结果即为该数对应的十进制数。</a:t>
            </a:r>
            <a:r>
              <a:rPr lang="en-US" altLang="zh-CN" sz="2800" dirty="0"/>
              <a:t> </a:t>
            </a:r>
            <a:br>
              <a:rPr lang="en-US" altLang="zh-CN" sz="2800" dirty="0"/>
            </a:br>
            <a:r>
              <a:rPr lang="en-US" altLang="zh-CN" sz="2800" dirty="0"/>
              <a:t>    </a:t>
            </a:r>
            <a:r>
              <a:rPr lang="zh-CN" altLang="en-US" sz="2800" dirty="0"/>
              <a:t>例如，</a:t>
            </a:r>
          </a:p>
          <a:p>
            <a:pPr>
              <a:buNone/>
            </a:pPr>
            <a:r>
              <a:rPr lang="en-US" altLang="zh-CN" sz="2800"/>
              <a:t>(10110.101)</a:t>
            </a:r>
            <a:r>
              <a:rPr lang="en-US" altLang="zh-CN" sz="1600"/>
              <a:t>2</a:t>
            </a:r>
            <a:r>
              <a:rPr lang="en-US" altLang="zh-CN" sz="2800"/>
              <a:t>=1×2</a:t>
            </a:r>
            <a:r>
              <a:rPr lang="en-US" altLang="zh-CN" sz="2800" baseline="30000"/>
              <a:t>4</a:t>
            </a:r>
            <a:r>
              <a:rPr lang="en-US" altLang="zh-CN" sz="2800"/>
              <a:t>+1×2</a:t>
            </a:r>
            <a:r>
              <a:rPr lang="en-US" altLang="zh-CN" sz="2800" baseline="30000"/>
              <a:t>2</a:t>
            </a:r>
            <a:r>
              <a:rPr lang="en-US" altLang="zh-CN" sz="2800"/>
              <a:t>+1×2</a:t>
            </a:r>
            <a:r>
              <a:rPr lang="en-US" altLang="zh-CN" sz="2800" baseline="30000"/>
              <a:t>1</a:t>
            </a:r>
            <a:r>
              <a:rPr lang="en-US" altLang="zh-CN" sz="2800"/>
              <a:t>+1×2</a:t>
            </a:r>
            <a:r>
              <a:rPr lang="en-US" altLang="zh-CN" sz="2800" baseline="30000"/>
              <a:t>-1</a:t>
            </a:r>
            <a:r>
              <a:rPr lang="en-US" altLang="zh-CN" sz="2800"/>
              <a:t>+1×2</a:t>
            </a:r>
            <a:r>
              <a:rPr lang="en-US" altLang="zh-CN" sz="2800" baseline="30000"/>
              <a:t>-3</a:t>
            </a:r>
            <a:r>
              <a:rPr lang="en-US" altLang="zh-CN" sz="2800"/>
              <a:t/>
            </a:r>
            <a:br>
              <a:rPr lang="en-US" altLang="zh-CN" sz="2800"/>
            </a:br>
            <a:r>
              <a:rPr lang="en-US" altLang="zh-CN" sz="2800"/>
              <a:t>                  =16+4+2+0.5+0.125</a:t>
            </a:r>
            <a:br>
              <a:rPr lang="en-US" altLang="zh-CN" sz="2800"/>
            </a:br>
            <a:r>
              <a:rPr lang="en-US" altLang="zh-CN" sz="2800"/>
              <a:t>                  =(22.625)</a:t>
            </a:r>
            <a:r>
              <a:rPr lang="en-US" altLang="zh-CN" sz="1600"/>
              <a:t>10</a:t>
            </a:r>
            <a:r>
              <a:rPr lang="en-US" altLang="zh-CN" sz="2800"/>
              <a:t/>
            </a:r>
            <a:br>
              <a:rPr lang="en-US" altLang="zh-CN" sz="2800"/>
            </a:br>
            <a:endParaRPr lang="en-US" altLang="zh-CN"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7409"/>
          <p:cNvSpPr>
            <a:spLocks noGrp="1"/>
          </p:cNvSpPr>
          <p:nvPr>
            <p:ph type="title"/>
          </p:nvPr>
        </p:nvSpPr>
        <p:spPr/>
        <p:txBody>
          <a:bodyPr anchor="ctr" anchorCtr="0"/>
          <a:lstStyle/>
          <a:p>
            <a:r>
              <a:rPr lang="zh-CN" altLang="en-US" dirty="0"/>
              <a:t>十进制数转换为二进制数 </a:t>
            </a:r>
          </a:p>
        </p:txBody>
      </p:sp>
      <p:sp>
        <p:nvSpPr>
          <p:cNvPr id="46082" name="文本占位符 17410"/>
          <p:cNvSpPr>
            <a:spLocks noGrp="1"/>
          </p:cNvSpPr>
          <p:nvPr>
            <p:ph idx="1"/>
          </p:nvPr>
        </p:nvSpPr>
        <p:spPr/>
        <p:txBody>
          <a:bodyPr anchor="t" anchorCtr="0"/>
          <a:lstStyle/>
          <a:p>
            <a:r>
              <a:rPr lang="zh-CN" altLang="en-US" b="1" dirty="0"/>
              <a:t>方法：</a:t>
            </a:r>
            <a:r>
              <a:rPr lang="zh-CN" altLang="en-US" dirty="0"/>
              <a:t>基数乘除法</a:t>
            </a:r>
            <a:br>
              <a:rPr lang="zh-CN" altLang="en-US" dirty="0"/>
            </a:br>
            <a:r>
              <a:rPr lang="en-US" altLang="zh-CN" dirty="0"/>
              <a:t>    </a:t>
            </a:r>
            <a:r>
              <a:rPr lang="zh-CN" altLang="en-US" dirty="0"/>
              <a:t>十进制数转换成二进制数时，应对整数和小数分别进行处理。整数转换采用</a:t>
            </a:r>
            <a:r>
              <a:rPr lang="zh-CN" altLang="en-US" b="1" dirty="0"/>
              <a:t>“除</a:t>
            </a:r>
            <a:r>
              <a:rPr lang="en-US" altLang="zh-CN" b="1"/>
              <a:t>2</a:t>
            </a:r>
            <a:r>
              <a:rPr lang="zh-CN" altLang="en-US" b="1" dirty="0"/>
              <a:t>取余”</a:t>
            </a:r>
            <a:r>
              <a:rPr lang="zh-CN" altLang="en-US" dirty="0"/>
              <a:t>的方法，小数转换采用</a:t>
            </a:r>
            <a:r>
              <a:rPr lang="zh-CN" altLang="en-US" b="1" dirty="0"/>
              <a:t>“乘</a:t>
            </a:r>
            <a:r>
              <a:rPr lang="en-US" altLang="zh-CN" b="1"/>
              <a:t>2</a:t>
            </a:r>
            <a:r>
              <a:rPr lang="zh-CN" altLang="en-US" b="1" dirty="0"/>
              <a:t>取整”</a:t>
            </a:r>
            <a:r>
              <a:rPr lang="zh-CN" altLang="en-US" dirty="0"/>
              <a:t>的方法。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8433"/>
          <p:cNvSpPr>
            <a:spLocks noGrp="1"/>
          </p:cNvSpPr>
          <p:nvPr>
            <p:ph type="title"/>
          </p:nvPr>
        </p:nvSpPr>
        <p:spPr/>
        <p:txBody>
          <a:bodyPr anchor="ctr" anchorCtr="0"/>
          <a:lstStyle/>
          <a:p>
            <a:r>
              <a:rPr lang="en-US" altLang="zh-CN" b="1"/>
              <a:t>(1) </a:t>
            </a:r>
            <a:r>
              <a:rPr lang="zh-CN" altLang="en-US" b="1" dirty="0"/>
              <a:t>整数转换</a:t>
            </a:r>
            <a:r>
              <a:rPr lang="zh-CN" altLang="en-US" dirty="0"/>
              <a:t> </a:t>
            </a:r>
          </a:p>
        </p:txBody>
      </p:sp>
      <p:sp>
        <p:nvSpPr>
          <p:cNvPr id="47106" name="文本占位符 18434"/>
          <p:cNvSpPr>
            <a:spLocks noGrp="1"/>
          </p:cNvSpPr>
          <p:nvPr>
            <p:ph idx="1"/>
          </p:nvPr>
        </p:nvSpPr>
        <p:spPr/>
        <p:txBody>
          <a:bodyPr anchor="t" anchorCtr="0"/>
          <a:lstStyle/>
          <a:p>
            <a:r>
              <a:rPr lang="zh-CN" altLang="en-US" b="1" dirty="0"/>
              <a:t>将十进制整数</a:t>
            </a:r>
            <a:r>
              <a:rPr lang="en-US" altLang="zh-CN" b="1"/>
              <a:t>N</a:t>
            </a:r>
            <a:r>
              <a:rPr lang="zh-CN" altLang="en-US" b="1" dirty="0"/>
              <a:t>除以</a:t>
            </a:r>
            <a:r>
              <a:rPr lang="en-US" altLang="zh-CN" b="1"/>
              <a:t>2</a:t>
            </a:r>
            <a:r>
              <a:rPr lang="zh-CN" altLang="en-US" b="1" dirty="0"/>
              <a:t>，取余数计为</a:t>
            </a:r>
            <a:r>
              <a:rPr lang="en-US" altLang="zh-CN" b="1"/>
              <a:t>K</a:t>
            </a:r>
            <a:r>
              <a:rPr lang="en-US" altLang="zh-CN" b="1" baseline="-25000"/>
              <a:t>0</a:t>
            </a:r>
            <a:r>
              <a:rPr lang="zh-CN" altLang="en-US" b="1" dirty="0"/>
              <a:t>；再将所得商除以</a:t>
            </a:r>
            <a:r>
              <a:rPr lang="en-US" altLang="zh-CN" b="1"/>
              <a:t>2</a:t>
            </a:r>
            <a:r>
              <a:rPr lang="zh-CN" altLang="en-US" b="1" dirty="0"/>
              <a:t>，取余数记为</a:t>
            </a:r>
            <a:r>
              <a:rPr lang="en-US" altLang="zh-CN" b="1"/>
              <a:t>K</a:t>
            </a:r>
            <a:r>
              <a:rPr lang="en-US" altLang="zh-CN" b="1" baseline="-25000"/>
              <a:t>1</a:t>
            </a:r>
            <a:r>
              <a:rPr lang="zh-CN" altLang="en-US" b="1" dirty="0"/>
              <a:t>；</a:t>
            </a:r>
            <a:r>
              <a:rPr lang="en-US" altLang="zh-CN" b="1"/>
              <a:t>…… </a:t>
            </a:r>
            <a:r>
              <a:rPr lang="zh-CN" altLang="en-US" b="1" dirty="0"/>
              <a:t>。依此类推，直至商为</a:t>
            </a:r>
            <a:r>
              <a:rPr lang="en-US" altLang="zh-CN" b="1"/>
              <a:t>0</a:t>
            </a:r>
            <a:r>
              <a:rPr lang="zh-CN" altLang="en-US" b="1" dirty="0"/>
              <a:t>，取余数计为</a:t>
            </a:r>
            <a:r>
              <a:rPr lang="en-US" altLang="zh-CN" b="1"/>
              <a:t>K</a:t>
            </a:r>
            <a:r>
              <a:rPr lang="en-US" altLang="zh-CN" b="1" baseline="-25000"/>
              <a:t>n-1</a:t>
            </a:r>
            <a:r>
              <a:rPr lang="zh-CN" altLang="en-US" b="1" dirty="0"/>
              <a:t>为止。即可得到与十进制整数</a:t>
            </a:r>
            <a:r>
              <a:rPr lang="en-US" altLang="zh-CN" b="1"/>
              <a:t>N</a:t>
            </a:r>
            <a:r>
              <a:rPr lang="zh-CN" altLang="en-US" b="1" dirty="0"/>
              <a:t>对应的</a:t>
            </a:r>
            <a:r>
              <a:rPr lang="en-US" altLang="zh-CN" b="1"/>
              <a:t>n</a:t>
            </a:r>
            <a:r>
              <a:rPr lang="zh-CN" altLang="en-US" b="1" dirty="0"/>
              <a:t>位二进制整数</a:t>
            </a:r>
            <a:r>
              <a:rPr lang="en-US" altLang="zh-CN" b="1"/>
              <a:t>K</a:t>
            </a:r>
            <a:r>
              <a:rPr lang="en-US" altLang="zh-CN" b="1" baseline="-25000"/>
              <a:t>n-1</a:t>
            </a:r>
            <a:r>
              <a:rPr lang="en-US" altLang="zh-CN" b="1"/>
              <a:t>…K</a:t>
            </a:r>
            <a:r>
              <a:rPr lang="en-US" altLang="zh-CN" b="1" baseline="-25000"/>
              <a:t>1</a:t>
            </a:r>
            <a:r>
              <a:rPr lang="en-US" altLang="zh-CN" b="1"/>
              <a:t>K</a:t>
            </a:r>
            <a:r>
              <a:rPr lang="en-US" altLang="zh-CN" b="1" baseline="-25000"/>
              <a:t>0</a:t>
            </a:r>
            <a:r>
              <a:rPr lang="zh-CN" altLang="en-US" b="1" dirty="0"/>
              <a:t>。</a:t>
            </a:r>
            <a:r>
              <a:rPr lang="zh-CN" altLang="en-US" dirty="0"/>
              <a:t/>
            </a:r>
            <a:br>
              <a:rPr lang="zh-CN" altLang="en-US" dirty="0"/>
            </a:b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9457"/>
          <p:cNvSpPr>
            <a:spLocks noGrp="1"/>
          </p:cNvSpPr>
          <p:nvPr>
            <p:ph type="title"/>
          </p:nvPr>
        </p:nvSpPr>
        <p:spPr/>
        <p:txBody>
          <a:bodyPr anchor="ctr" anchorCtr="0"/>
          <a:lstStyle/>
          <a:p>
            <a:r>
              <a:rPr lang="zh-CN" altLang="en-US" dirty="0"/>
              <a:t>举例</a:t>
            </a:r>
          </a:p>
        </p:txBody>
      </p:sp>
      <p:sp>
        <p:nvSpPr>
          <p:cNvPr id="48130" name="文本占位符 19458"/>
          <p:cNvSpPr>
            <a:spLocks noGrp="1"/>
          </p:cNvSpPr>
          <p:nvPr>
            <p:ph idx="1"/>
          </p:nvPr>
        </p:nvSpPr>
        <p:spPr/>
        <p:txBody>
          <a:bodyPr anchor="t" anchorCtr="0"/>
          <a:lstStyle/>
          <a:p>
            <a:r>
              <a:rPr lang="zh-CN" altLang="en-US" dirty="0"/>
              <a:t>十进制整数</a:t>
            </a:r>
            <a:r>
              <a:rPr lang="en-US" altLang="zh-CN"/>
              <a:t>35</a:t>
            </a:r>
            <a:r>
              <a:rPr lang="zh-CN" altLang="en-US" dirty="0"/>
              <a:t>转换成二进制整数 </a:t>
            </a:r>
          </a:p>
        </p:txBody>
      </p:sp>
      <p:pic>
        <p:nvPicPr>
          <p:cNvPr id="48131" name="图片 19460" descr="1-2-2-t2"/>
          <p:cNvPicPr>
            <a:picLocks noChangeAspect="1"/>
          </p:cNvPicPr>
          <p:nvPr/>
        </p:nvPicPr>
        <p:blipFill>
          <a:blip r:embed="rId2">
            <a:clrChange>
              <a:clrFrom>
                <a:srgbClr val="FFFFEB"/>
              </a:clrFrom>
              <a:clrTo>
                <a:srgbClr val="FFFFEB">
                  <a:alpha val="0"/>
                </a:srgbClr>
              </a:clrTo>
            </a:clrChange>
          </a:blip>
          <a:stretch>
            <a:fillRect/>
          </a:stretch>
        </p:blipFill>
        <p:spPr>
          <a:xfrm>
            <a:off x="2438400" y="2590800"/>
            <a:ext cx="3924300" cy="2857500"/>
          </a:xfrm>
          <a:prstGeom prst="rect">
            <a:avLst/>
          </a:prstGeom>
          <a:noFill/>
          <a:ln w="9525">
            <a:noFill/>
          </a:ln>
        </p:spPr>
      </p:pic>
      <p:sp>
        <p:nvSpPr>
          <p:cNvPr id="48132" name="矩形 19461"/>
          <p:cNvSpPr/>
          <p:nvPr/>
        </p:nvSpPr>
        <p:spPr>
          <a:xfrm>
            <a:off x="1219200" y="5638800"/>
            <a:ext cx="2347913" cy="641350"/>
          </a:xfrm>
          <a:prstGeom prst="rect">
            <a:avLst/>
          </a:prstGeom>
          <a:noFill/>
          <a:ln w="9525">
            <a:noFill/>
          </a:ln>
        </p:spPr>
        <p:txBody>
          <a:bodyPr wrap="none" anchor="ctr" anchorCtr="0">
            <a:spAutoFit/>
          </a:bodyPr>
          <a:lstStyle/>
          <a:p>
            <a:r>
              <a:rPr lang="zh-CN" altLang="en-US" dirty="0">
                <a:latin typeface="Arial" panose="020B0604020202020204" pitchFamily="34" charset="0"/>
                <a:ea typeface="宋体" panose="02010600030101010101" pitchFamily="2" charset="-122"/>
              </a:rPr>
              <a:t>即：</a:t>
            </a:r>
            <a:r>
              <a:rPr lang="en-US" altLang="zh-CN" b="1">
                <a:latin typeface="Arial" panose="020B0604020202020204" pitchFamily="34" charset="0"/>
                <a:ea typeface="宋体" panose="02010600030101010101" pitchFamily="2" charset="-122"/>
              </a:rPr>
              <a:t>(35)</a:t>
            </a:r>
            <a:r>
              <a:rPr lang="en-US" altLang="zh-CN" baseline="-25000">
                <a:latin typeface="Arial" panose="020B0604020202020204" pitchFamily="34" charset="0"/>
                <a:ea typeface="宋体" panose="02010600030101010101" pitchFamily="2" charset="-122"/>
              </a:rPr>
              <a:t>10</a:t>
            </a:r>
            <a:r>
              <a:rPr lang="en-US" altLang="zh-CN" b="1">
                <a:latin typeface="Arial" panose="020B0604020202020204" pitchFamily="34" charset="0"/>
                <a:ea typeface="宋体" panose="02010600030101010101" pitchFamily="2" charset="-122"/>
              </a:rPr>
              <a:t>=(100011)</a:t>
            </a:r>
            <a:r>
              <a:rPr lang="en-US" altLang="zh-CN" baseline="-25000">
                <a:latin typeface="Arial" panose="020B0604020202020204" pitchFamily="34" charset="0"/>
                <a:ea typeface="宋体" panose="02010600030101010101" pitchFamily="2" charset="-122"/>
              </a:rPr>
              <a:t>2</a:t>
            </a:r>
            <a:r>
              <a:rPr lang="en-US" altLang="zh-CN">
                <a:latin typeface="Arial" panose="020B0604020202020204" pitchFamily="34" charset="0"/>
                <a:ea typeface="宋体" panose="02010600030101010101" pitchFamily="2" charset="-122"/>
              </a:rPr>
              <a:t/>
            </a:r>
            <a:br>
              <a:rPr lang="en-US" altLang="zh-CN">
                <a:latin typeface="Arial" panose="020B0604020202020204" pitchFamily="34" charset="0"/>
                <a:ea typeface="宋体" panose="02010600030101010101" pitchFamily="2" charset="-122"/>
              </a:rPr>
            </a:b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20481"/>
          <p:cNvSpPr>
            <a:spLocks noGrp="1"/>
          </p:cNvSpPr>
          <p:nvPr>
            <p:ph type="title"/>
          </p:nvPr>
        </p:nvSpPr>
        <p:spPr/>
        <p:txBody>
          <a:bodyPr anchor="ctr" anchorCtr="0"/>
          <a:lstStyle/>
          <a:p>
            <a:r>
              <a:rPr lang="en-US" altLang="zh-CN" b="1"/>
              <a:t>(2) </a:t>
            </a:r>
            <a:r>
              <a:rPr lang="zh-CN" altLang="en-US" b="1" dirty="0"/>
              <a:t>小数转换</a:t>
            </a:r>
            <a:r>
              <a:rPr lang="zh-CN" altLang="en-US" dirty="0"/>
              <a:t> </a:t>
            </a:r>
          </a:p>
        </p:txBody>
      </p:sp>
      <p:sp>
        <p:nvSpPr>
          <p:cNvPr id="49154" name="文本占位符 20482"/>
          <p:cNvSpPr>
            <a:spLocks noGrp="1"/>
          </p:cNvSpPr>
          <p:nvPr>
            <p:ph idx="1"/>
          </p:nvPr>
        </p:nvSpPr>
        <p:spPr/>
        <p:txBody>
          <a:bodyPr anchor="t" anchorCtr="0"/>
          <a:lstStyle/>
          <a:p>
            <a:r>
              <a:rPr lang="zh-CN" altLang="en-US" b="1" dirty="0"/>
              <a:t>将十进制小数</a:t>
            </a:r>
            <a:r>
              <a:rPr lang="en-US" altLang="zh-CN" b="1"/>
              <a:t>N</a:t>
            </a:r>
            <a:r>
              <a:rPr lang="zh-CN" altLang="en-US" b="1" dirty="0"/>
              <a:t>乘以</a:t>
            </a:r>
            <a:r>
              <a:rPr lang="en-US" altLang="zh-CN" b="1"/>
              <a:t>2</a:t>
            </a:r>
            <a:r>
              <a:rPr lang="zh-CN" altLang="en-US" b="1" dirty="0"/>
              <a:t>，取积的整数部分记为</a:t>
            </a:r>
            <a:r>
              <a:rPr lang="en-US" altLang="zh-CN" b="1"/>
              <a:t>K-1</a:t>
            </a:r>
            <a:r>
              <a:rPr lang="zh-CN" altLang="en-US" b="1" dirty="0"/>
              <a:t>；再将积的小数部分乘以</a:t>
            </a:r>
            <a:r>
              <a:rPr lang="en-US" altLang="zh-CN" b="1"/>
              <a:t>2</a:t>
            </a:r>
            <a:r>
              <a:rPr lang="zh-CN" altLang="en-US" b="1" dirty="0"/>
              <a:t>，取整数部分记为</a:t>
            </a:r>
            <a:r>
              <a:rPr lang="en-US" altLang="zh-CN" b="1"/>
              <a:t>K-2 </a:t>
            </a:r>
            <a:r>
              <a:rPr lang="zh-CN" altLang="en-US" b="1" dirty="0"/>
              <a:t>；</a:t>
            </a:r>
            <a:r>
              <a:rPr lang="en-US" altLang="zh-CN" b="1"/>
              <a:t>…… </a:t>
            </a:r>
            <a:r>
              <a:rPr lang="zh-CN" altLang="en-US" b="1" dirty="0"/>
              <a:t>。依此类推，直至其小数部分为</a:t>
            </a:r>
            <a:r>
              <a:rPr lang="en-US" altLang="zh-CN" b="1"/>
              <a:t>0</a:t>
            </a:r>
            <a:r>
              <a:rPr lang="zh-CN" altLang="en-US" b="1" dirty="0"/>
              <a:t>或达到规定精度要求，取整数部分记作</a:t>
            </a:r>
            <a:r>
              <a:rPr lang="en-US" altLang="zh-CN" b="1"/>
              <a:t>K-m</a:t>
            </a:r>
            <a:r>
              <a:rPr lang="zh-CN" altLang="en-US" b="1" dirty="0"/>
              <a:t>为止。即可得到与</a:t>
            </a:r>
            <a:r>
              <a:rPr lang="en-US" altLang="zh-CN" b="1"/>
              <a:t>N</a:t>
            </a:r>
            <a:r>
              <a:rPr lang="zh-CN" altLang="en-US" b="1" dirty="0"/>
              <a:t>对应的</a:t>
            </a:r>
            <a:r>
              <a:rPr lang="en-US" altLang="zh-CN" b="1"/>
              <a:t>m</a:t>
            </a:r>
            <a:r>
              <a:rPr lang="zh-CN" altLang="en-US" b="1" dirty="0"/>
              <a:t>位二进制小数</a:t>
            </a:r>
            <a:r>
              <a:rPr lang="en-US" altLang="zh-CN" b="1"/>
              <a:t>0.K-1K-2…K-m</a:t>
            </a:r>
            <a:r>
              <a:rPr lang="zh-CN" altLang="en-US" b="1" dirty="0"/>
              <a:t>。</a:t>
            </a:r>
            <a:r>
              <a:rPr lang="zh-CN" altLang="en-US"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21505"/>
          <p:cNvSpPr>
            <a:spLocks noGrp="1"/>
          </p:cNvSpPr>
          <p:nvPr>
            <p:ph type="title"/>
          </p:nvPr>
        </p:nvSpPr>
        <p:spPr/>
        <p:txBody>
          <a:bodyPr anchor="ctr" anchorCtr="0"/>
          <a:lstStyle/>
          <a:p>
            <a:r>
              <a:rPr lang="zh-CN" altLang="en-US" dirty="0"/>
              <a:t>举例</a:t>
            </a:r>
          </a:p>
        </p:txBody>
      </p:sp>
      <p:sp>
        <p:nvSpPr>
          <p:cNvPr id="50178" name="文本占位符 21506"/>
          <p:cNvSpPr>
            <a:spLocks noGrp="1"/>
          </p:cNvSpPr>
          <p:nvPr>
            <p:ph idx="1"/>
          </p:nvPr>
        </p:nvSpPr>
        <p:spPr/>
        <p:txBody>
          <a:bodyPr anchor="t" anchorCtr="0"/>
          <a:lstStyle/>
          <a:p>
            <a:r>
              <a:rPr lang="zh-CN" altLang="en-US" dirty="0"/>
              <a:t>将十进制小数</a:t>
            </a:r>
            <a:r>
              <a:rPr lang="en-US" altLang="zh-CN"/>
              <a:t>0.6875</a:t>
            </a:r>
            <a:r>
              <a:rPr lang="zh-CN" altLang="en-US" dirty="0"/>
              <a:t>转换成二进制小数。</a:t>
            </a:r>
            <a:br>
              <a:rPr lang="zh-CN" altLang="en-US" dirty="0"/>
            </a:br>
            <a:endParaRPr lang="zh-CN" altLang="en-US" dirty="0"/>
          </a:p>
        </p:txBody>
      </p:sp>
      <p:pic>
        <p:nvPicPr>
          <p:cNvPr id="50179" name="图片 21508" descr="1-2-2-TO2"/>
          <p:cNvPicPr>
            <a:picLocks noChangeAspect="1"/>
          </p:cNvPicPr>
          <p:nvPr/>
        </p:nvPicPr>
        <p:blipFill>
          <a:blip r:embed="rId2">
            <a:clrChange>
              <a:clrFrom>
                <a:srgbClr val="FFFFEB"/>
              </a:clrFrom>
              <a:clrTo>
                <a:srgbClr val="FFFFEB">
                  <a:alpha val="0"/>
                </a:srgbClr>
              </a:clrTo>
            </a:clrChange>
          </a:blip>
          <a:stretch>
            <a:fillRect/>
          </a:stretch>
        </p:blipFill>
        <p:spPr>
          <a:xfrm>
            <a:off x="1295400" y="2362200"/>
            <a:ext cx="6253163" cy="3082925"/>
          </a:xfrm>
          <a:prstGeom prst="rect">
            <a:avLst/>
          </a:prstGeom>
          <a:noFill/>
          <a:ln w="9525">
            <a:noFill/>
          </a:ln>
        </p:spPr>
      </p:pic>
      <p:sp>
        <p:nvSpPr>
          <p:cNvPr id="50180" name="矩形 21509"/>
          <p:cNvSpPr/>
          <p:nvPr/>
        </p:nvSpPr>
        <p:spPr>
          <a:xfrm>
            <a:off x="990600" y="5562600"/>
            <a:ext cx="2959100" cy="641350"/>
          </a:xfrm>
          <a:prstGeom prst="rect">
            <a:avLst/>
          </a:prstGeom>
          <a:noFill/>
          <a:ln w="9525">
            <a:noFill/>
          </a:ln>
        </p:spPr>
        <p:txBody>
          <a:bodyPr wrap="none" anchor="ctr" anchorCtr="0">
            <a:spAutoFit/>
          </a:bodyPr>
          <a:lstStyle/>
          <a:p>
            <a:r>
              <a:rPr lang="zh-CN" altLang="en-US" dirty="0">
                <a:latin typeface="Arial" panose="020B0604020202020204" pitchFamily="34" charset="0"/>
                <a:ea typeface="宋体" panose="02010600030101010101" pitchFamily="2" charset="-122"/>
              </a:rPr>
              <a:t>即：</a:t>
            </a:r>
            <a:r>
              <a:rPr lang="en-US" altLang="zh-CN" b="1">
                <a:latin typeface="Arial" panose="020B0604020202020204" pitchFamily="34" charset="0"/>
                <a:ea typeface="宋体" panose="02010600030101010101" pitchFamily="2" charset="-122"/>
              </a:rPr>
              <a:t>(0.6875)</a:t>
            </a:r>
            <a:r>
              <a:rPr lang="en-US" altLang="zh-CN" baseline="-25000">
                <a:latin typeface="Arial" panose="020B0604020202020204" pitchFamily="34" charset="0"/>
                <a:ea typeface="宋体" panose="02010600030101010101" pitchFamily="2" charset="-122"/>
              </a:rPr>
              <a:t>10</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=(0.1011)</a:t>
            </a:r>
            <a:r>
              <a:rPr lang="en-US" altLang="zh-CN" baseline="-25000">
                <a:latin typeface="Arial" panose="020B0604020202020204" pitchFamily="34" charset="0"/>
                <a:ea typeface="宋体" panose="02010600030101010101" pitchFamily="2" charset="-122"/>
              </a:rPr>
              <a:t>2</a:t>
            </a:r>
            <a:r>
              <a:rPr lang="en-US" altLang="zh-CN">
                <a:latin typeface="Arial" panose="020B0604020202020204" pitchFamily="34" charset="0"/>
                <a:ea typeface="宋体" panose="02010600030101010101" pitchFamily="2" charset="-122"/>
              </a:rPr>
              <a:t/>
            </a:r>
            <a:br>
              <a:rPr lang="en-US" altLang="zh-CN">
                <a:latin typeface="Arial" panose="020B0604020202020204" pitchFamily="34" charset="0"/>
                <a:ea typeface="宋体" panose="02010600030101010101" pitchFamily="2" charset="-122"/>
              </a:rPr>
            </a:b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22529"/>
          <p:cNvSpPr>
            <a:spLocks noGrp="1"/>
          </p:cNvSpPr>
          <p:nvPr>
            <p:ph type="title"/>
          </p:nvPr>
        </p:nvSpPr>
        <p:spPr/>
        <p:txBody>
          <a:bodyPr anchor="ctr" anchorCtr="0"/>
          <a:lstStyle/>
          <a:p>
            <a:r>
              <a:rPr lang="zh-CN" altLang="en-US" dirty="0"/>
              <a:t>注意</a:t>
            </a:r>
          </a:p>
        </p:txBody>
      </p:sp>
      <p:sp>
        <p:nvSpPr>
          <p:cNvPr id="51202" name="文本占位符 22530"/>
          <p:cNvSpPr>
            <a:spLocks noGrp="1"/>
          </p:cNvSpPr>
          <p:nvPr>
            <p:ph idx="1"/>
          </p:nvPr>
        </p:nvSpPr>
        <p:spPr/>
        <p:txBody>
          <a:bodyPr anchor="t" anchorCtr="0"/>
          <a:lstStyle/>
          <a:p>
            <a:r>
              <a:rPr lang="zh-CN" altLang="en-US" dirty="0"/>
              <a:t>当十进制小数不能用有限位二进制小数精确表示时。可根据精度要求，求出相应的二进制位数近似地表示。一般当要求二进制数取</a:t>
            </a:r>
            <a:r>
              <a:rPr lang="en-US" altLang="zh-CN"/>
              <a:t>m</a:t>
            </a:r>
            <a:r>
              <a:rPr lang="zh-CN" altLang="en-US" dirty="0"/>
              <a:t>位小数时，可求出</a:t>
            </a:r>
            <a:r>
              <a:rPr lang="en-US" altLang="zh-CN"/>
              <a:t>m+1</a:t>
            </a:r>
            <a:r>
              <a:rPr lang="zh-CN" altLang="en-US" dirty="0"/>
              <a:t>位，然后对最低位作</a:t>
            </a:r>
            <a:r>
              <a:rPr lang="zh-CN" altLang="en-US" b="1" dirty="0"/>
              <a:t>“ </a:t>
            </a:r>
            <a:r>
              <a:rPr lang="en-US" altLang="zh-CN" b="1"/>
              <a:t>0</a:t>
            </a:r>
            <a:r>
              <a:rPr lang="zh-CN" altLang="en-US" b="1" dirty="0"/>
              <a:t>舍</a:t>
            </a:r>
            <a:r>
              <a:rPr lang="en-US" altLang="zh-CN" b="1"/>
              <a:t>1</a:t>
            </a:r>
            <a:r>
              <a:rPr lang="zh-CN" altLang="en-US" b="1" dirty="0"/>
              <a:t>入”</a:t>
            </a:r>
            <a:r>
              <a:rPr lang="zh-CN" altLang="en-US" dirty="0"/>
              <a:t>处理。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23553"/>
          <p:cNvSpPr>
            <a:spLocks noGrp="1"/>
          </p:cNvSpPr>
          <p:nvPr>
            <p:ph type="title"/>
          </p:nvPr>
        </p:nvSpPr>
        <p:spPr/>
        <p:txBody>
          <a:bodyPr anchor="ctr" anchorCtr="0"/>
          <a:lstStyle/>
          <a:p>
            <a:r>
              <a:rPr lang="zh-CN" altLang="en-US" dirty="0"/>
              <a:t>举例</a:t>
            </a:r>
          </a:p>
        </p:txBody>
      </p:sp>
      <p:sp>
        <p:nvSpPr>
          <p:cNvPr id="52226" name="文本占位符 23554"/>
          <p:cNvSpPr>
            <a:spLocks noGrp="1"/>
          </p:cNvSpPr>
          <p:nvPr>
            <p:ph idx="1"/>
          </p:nvPr>
        </p:nvSpPr>
        <p:spPr>
          <a:xfrm>
            <a:off x="457200" y="1600200"/>
            <a:ext cx="4800600" cy="4525963"/>
          </a:xfrm>
        </p:spPr>
        <p:txBody>
          <a:bodyPr anchor="t" anchorCtr="0"/>
          <a:lstStyle/>
          <a:p>
            <a:r>
              <a:rPr lang="zh-CN" altLang="en-US" dirty="0"/>
              <a:t>例如，将十进制小数</a:t>
            </a:r>
            <a:r>
              <a:rPr lang="en-US" altLang="zh-CN"/>
              <a:t>0.323</a:t>
            </a:r>
            <a:r>
              <a:rPr lang="zh-CN" altLang="en-US" dirty="0"/>
              <a:t>转换成二进制小数</a:t>
            </a:r>
            <a:r>
              <a:rPr lang="en-US" altLang="zh-CN"/>
              <a:t>(</a:t>
            </a:r>
            <a:r>
              <a:rPr lang="zh-CN" altLang="en-US" dirty="0"/>
              <a:t>保留</a:t>
            </a:r>
            <a:r>
              <a:rPr lang="en-US" altLang="zh-CN"/>
              <a:t>4</a:t>
            </a:r>
            <a:r>
              <a:rPr lang="zh-CN" altLang="en-US" dirty="0"/>
              <a:t>位小数</a:t>
            </a:r>
            <a:r>
              <a:rPr lang="en-US" altLang="zh-CN"/>
              <a:t>)</a:t>
            </a:r>
            <a:r>
              <a:rPr lang="zh-CN" altLang="en-US" dirty="0"/>
              <a:t>。</a:t>
            </a:r>
            <a:br>
              <a:rPr lang="zh-CN" altLang="en-US" dirty="0"/>
            </a:br>
            <a:endParaRPr lang="zh-CN" altLang="en-US" dirty="0"/>
          </a:p>
        </p:txBody>
      </p:sp>
      <p:pic>
        <p:nvPicPr>
          <p:cNvPr id="52227" name="图片 23556" descr="1-2-2-to22"/>
          <p:cNvPicPr>
            <a:picLocks noChangeAspect="1"/>
          </p:cNvPicPr>
          <p:nvPr/>
        </p:nvPicPr>
        <p:blipFill>
          <a:blip r:embed="rId2">
            <a:clrChange>
              <a:clrFrom>
                <a:srgbClr val="FFFFEA"/>
              </a:clrFrom>
              <a:clrTo>
                <a:srgbClr val="FFFFEA">
                  <a:alpha val="0"/>
                </a:srgbClr>
              </a:clrTo>
            </a:clrChange>
          </a:blip>
          <a:stretch>
            <a:fillRect/>
          </a:stretch>
        </p:blipFill>
        <p:spPr>
          <a:xfrm>
            <a:off x="5867400" y="1447800"/>
            <a:ext cx="2401888" cy="4648200"/>
          </a:xfrm>
          <a:prstGeom prst="rect">
            <a:avLst/>
          </a:prstGeom>
          <a:noFill/>
          <a:ln w="9525">
            <a:noFill/>
          </a:ln>
        </p:spPr>
      </p:pic>
      <p:sp>
        <p:nvSpPr>
          <p:cNvPr id="52228" name="矩形 23557"/>
          <p:cNvSpPr/>
          <p:nvPr/>
        </p:nvSpPr>
        <p:spPr>
          <a:xfrm>
            <a:off x="990600" y="5562600"/>
            <a:ext cx="2830513" cy="641350"/>
          </a:xfrm>
          <a:prstGeom prst="rect">
            <a:avLst/>
          </a:prstGeom>
          <a:noFill/>
          <a:ln w="9525">
            <a:noFill/>
          </a:ln>
        </p:spPr>
        <p:txBody>
          <a:bodyPr wrap="none" anchor="ctr" anchorCtr="0">
            <a:spAutoFit/>
          </a:bodyPr>
          <a:lstStyle/>
          <a:p>
            <a:r>
              <a:rPr lang="zh-CN" altLang="en-US" dirty="0">
                <a:latin typeface="Arial" panose="020B0604020202020204" pitchFamily="34" charset="0"/>
                <a:ea typeface="宋体" panose="02010600030101010101" pitchFamily="2" charset="-122"/>
              </a:rPr>
              <a:t>即：</a:t>
            </a:r>
            <a:r>
              <a:rPr lang="en-US" altLang="zh-CN" b="1">
                <a:latin typeface="Arial" panose="020B0604020202020204" pitchFamily="34" charset="0"/>
                <a:ea typeface="宋体" panose="02010600030101010101" pitchFamily="2" charset="-122"/>
              </a:rPr>
              <a:t>(0.323)</a:t>
            </a:r>
            <a:r>
              <a:rPr lang="en-US" altLang="zh-CN" baseline="-25000">
                <a:latin typeface="Arial" panose="020B0604020202020204" pitchFamily="34" charset="0"/>
                <a:ea typeface="宋体" panose="02010600030101010101" pitchFamily="2" charset="-122"/>
              </a:rPr>
              <a:t>10</a:t>
            </a:r>
            <a:r>
              <a:rPr lang="zh-CN" altLang="en-US" b="1">
                <a:latin typeface="Arial" panose="020B0604020202020204" pitchFamily="34" charset="0"/>
                <a:ea typeface="宋体" panose="02010600030101010101" pitchFamily="2" charset="-122"/>
              </a:rPr>
              <a:t></a:t>
            </a:r>
            <a:r>
              <a:rPr lang="en-US" altLang="zh-CN" b="1">
                <a:latin typeface="Arial" panose="020B0604020202020204" pitchFamily="34" charset="0"/>
                <a:ea typeface="宋体" panose="02010600030101010101" pitchFamily="2" charset="-122"/>
              </a:rPr>
              <a:t>=(0.0101)</a:t>
            </a:r>
            <a:r>
              <a:rPr lang="en-US" altLang="zh-CN" baseline="-25000">
                <a:latin typeface="Arial" panose="020B0604020202020204" pitchFamily="34" charset="0"/>
                <a:ea typeface="宋体" panose="02010600030101010101" pitchFamily="2" charset="-122"/>
              </a:rPr>
              <a:t>2</a:t>
            </a:r>
            <a:r>
              <a:rPr lang="en-US" altLang="zh-CN">
                <a:latin typeface="Arial" panose="020B0604020202020204" pitchFamily="34" charset="0"/>
                <a:ea typeface="宋体" panose="02010600030101010101" pitchFamily="2" charset="-122"/>
              </a:rPr>
              <a:t/>
            </a:r>
            <a:br>
              <a:rPr lang="en-US" altLang="zh-CN">
                <a:latin typeface="Arial" panose="020B0604020202020204" pitchFamily="34" charset="0"/>
                <a:ea typeface="宋体" panose="02010600030101010101" pitchFamily="2" charset="-122"/>
              </a:rPr>
            </a:b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24577"/>
          <p:cNvSpPr>
            <a:spLocks noGrp="1"/>
          </p:cNvSpPr>
          <p:nvPr>
            <p:ph type="title"/>
          </p:nvPr>
        </p:nvSpPr>
        <p:spPr/>
        <p:txBody>
          <a:bodyPr anchor="ctr" anchorCtr="0"/>
          <a:lstStyle/>
          <a:p>
            <a:r>
              <a:rPr lang="zh-CN" altLang="en-US" dirty="0"/>
              <a:t>注意</a:t>
            </a:r>
          </a:p>
        </p:txBody>
      </p:sp>
      <p:sp>
        <p:nvSpPr>
          <p:cNvPr id="53250" name="文本占位符 24578"/>
          <p:cNvSpPr>
            <a:spLocks noGrp="1"/>
          </p:cNvSpPr>
          <p:nvPr>
            <p:ph idx="1"/>
          </p:nvPr>
        </p:nvSpPr>
        <p:spPr/>
        <p:txBody>
          <a:bodyPr anchor="t" anchorCtr="0"/>
          <a:lstStyle/>
          <a:p>
            <a:r>
              <a:rPr lang="zh-CN" altLang="en-US" dirty="0"/>
              <a:t>若一个十进制数既包含整数部分，又包含小数部分，则需将整数部分和小数部分分别转换，然后用小数点将两部分结果连到一起。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56321"/>
          <p:cNvSpPr>
            <a:spLocks noGrp="1"/>
          </p:cNvSpPr>
          <p:nvPr>
            <p:ph type="title"/>
          </p:nvPr>
        </p:nvSpPr>
        <p:spPr/>
        <p:txBody>
          <a:bodyPr anchor="ctr" anchorCtr="0"/>
          <a:lstStyle/>
          <a:p>
            <a:r>
              <a:rPr lang="zh-CN" altLang="en-US" b="1" dirty="0">
                <a:solidFill>
                  <a:schemeClr val="tx1"/>
                </a:solidFill>
              </a:rPr>
              <a:t>模拟量和数字量</a:t>
            </a:r>
          </a:p>
        </p:txBody>
      </p:sp>
      <p:sp>
        <p:nvSpPr>
          <p:cNvPr id="27650" name="文本占位符 56322"/>
          <p:cNvSpPr>
            <a:spLocks noGrp="1"/>
          </p:cNvSpPr>
          <p:nvPr>
            <p:ph idx="1"/>
          </p:nvPr>
        </p:nvSpPr>
        <p:spPr/>
        <p:txBody>
          <a:bodyPr anchor="t" anchorCtr="0"/>
          <a:lstStyle/>
          <a:p>
            <a:pPr>
              <a:lnSpc>
                <a:spcPct val="90000"/>
              </a:lnSpc>
            </a:pPr>
            <a:r>
              <a:rPr lang="zh-CN" altLang="en-US" dirty="0"/>
              <a:t>在自然界中，存在着两类物理量：</a:t>
            </a:r>
          </a:p>
          <a:p>
            <a:pPr lvl="1">
              <a:lnSpc>
                <a:spcPct val="90000"/>
              </a:lnSpc>
            </a:pPr>
            <a:r>
              <a:rPr lang="zh-CN" altLang="en-US" dirty="0"/>
              <a:t>一类称为</a:t>
            </a:r>
            <a:r>
              <a:rPr lang="zh-CN" altLang="en-US" dirty="0">
                <a:highlight>
                  <a:srgbClr val="FFFF00"/>
                </a:highlight>
              </a:rPr>
              <a:t>模拟量</a:t>
            </a:r>
            <a:r>
              <a:rPr lang="en-US" altLang="zh-CN">
                <a:highlight>
                  <a:srgbClr val="FFFF00"/>
                </a:highlight>
              </a:rPr>
              <a:t>(Analog Quantity)</a:t>
            </a:r>
            <a:r>
              <a:rPr lang="zh-CN" altLang="en-US" dirty="0"/>
              <a:t>，它具有时间上连续变化、 值域内任意取值的特点，例如温度、压力、交流电压等就是典型的模拟量；</a:t>
            </a:r>
          </a:p>
          <a:p>
            <a:pPr lvl="1">
              <a:lnSpc>
                <a:spcPct val="90000"/>
              </a:lnSpc>
            </a:pPr>
            <a:endParaRPr lang="zh-CN" altLang="en-US" dirty="0"/>
          </a:p>
          <a:p>
            <a:pPr lvl="1">
              <a:lnSpc>
                <a:spcPct val="90000"/>
              </a:lnSpc>
            </a:pPr>
            <a:r>
              <a:rPr lang="zh-CN" altLang="en-US" dirty="0"/>
              <a:t>另一类称为</a:t>
            </a:r>
            <a:r>
              <a:rPr lang="zh-CN" altLang="en-US" dirty="0">
                <a:highlight>
                  <a:srgbClr val="FFFF00"/>
                </a:highlight>
              </a:rPr>
              <a:t>数字量</a:t>
            </a:r>
            <a:r>
              <a:rPr lang="en-US" altLang="zh-CN">
                <a:highlight>
                  <a:srgbClr val="FFFF00"/>
                </a:highlight>
              </a:rPr>
              <a:t>(Digital Quantity)</a:t>
            </a:r>
            <a:r>
              <a:rPr lang="zh-CN" altLang="en-US" dirty="0"/>
              <a:t>，它具有时间上离散变化（离散也就是不连续）、值域内只能取某些特定值的特点， 例如训练场上运动员的人数、车间仓库里元器件的个数等就是典型的数字量。</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25601"/>
          <p:cNvSpPr>
            <a:spLocks noGrp="1"/>
          </p:cNvSpPr>
          <p:nvPr>
            <p:ph type="title"/>
          </p:nvPr>
        </p:nvSpPr>
        <p:spPr/>
        <p:txBody>
          <a:bodyPr anchor="ctr" anchorCtr="0"/>
          <a:lstStyle/>
          <a:p>
            <a:r>
              <a:rPr lang="zh-CN" altLang="en-US" dirty="0"/>
              <a:t>举例</a:t>
            </a:r>
          </a:p>
        </p:txBody>
      </p:sp>
      <p:sp>
        <p:nvSpPr>
          <p:cNvPr id="54274" name="文本占位符 25602"/>
          <p:cNvSpPr>
            <a:spLocks noGrp="1"/>
          </p:cNvSpPr>
          <p:nvPr>
            <p:ph idx="1"/>
          </p:nvPr>
        </p:nvSpPr>
        <p:spPr>
          <a:xfrm>
            <a:off x="457200" y="1600200"/>
            <a:ext cx="2286000" cy="4525963"/>
          </a:xfrm>
        </p:spPr>
        <p:txBody>
          <a:bodyPr anchor="t" anchorCtr="0"/>
          <a:lstStyle/>
          <a:p>
            <a:r>
              <a:rPr lang="zh-CN" altLang="en-US" dirty="0"/>
              <a:t>例如，将十进制数</a:t>
            </a:r>
            <a:r>
              <a:rPr lang="en-US" altLang="zh-CN"/>
              <a:t>25.625</a:t>
            </a:r>
            <a:r>
              <a:rPr lang="zh-CN" altLang="en-US" dirty="0"/>
              <a:t>转换成二进制数。</a:t>
            </a:r>
            <a:br>
              <a:rPr lang="zh-CN" altLang="en-US" dirty="0"/>
            </a:br>
            <a:endParaRPr lang="zh-CN" altLang="en-US" dirty="0"/>
          </a:p>
        </p:txBody>
      </p:sp>
      <p:pic>
        <p:nvPicPr>
          <p:cNvPr id="54275" name="图片 25604" descr="1-2-2-to23"/>
          <p:cNvPicPr>
            <a:picLocks noChangeAspect="1"/>
          </p:cNvPicPr>
          <p:nvPr/>
        </p:nvPicPr>
        <p:blipFill>
          <a:blip r:embed="rId2">
            <a:clrChange>
              <a:clrFrom>
                <a:srgbClr val="FFFFEB"/>
              </a:clrFrom>
              <a:clrTo>
                <a:srgbClr val="FFFFEB">
                  <a:alpha val="0"/>
                </a:srgbClr>
              </a:clrTo>
            </a:clrChange>
          </a:blip>
          <a:stretch>
            <a:fillRect/>
          </a:stretch>
        </p:blipFill>
        <p:spPr>
          <a:xfrm>
            <a:off x="3276600" y="2590800"/>
            <a:ext cx="5210175" cy="2447925"/>
          </a:xfrm>
          <a:prstGeom prst="rect">
            <a:avLst/>
          </a:prstGeom>
          <a:noFill/>
          <a:ln w="9525">
            <a:noFill/>
          </a:ln>
        </p:spPr>
      </p:pic>
      <p:sp>
        <p:nvSpPr>
          <p:cNvPr id="54276" name="矩形 25605"/>
          <p:cNvSpPr/>
          <p:nvPr/>
        </p:nvSpPr>
        <p:spPr>
          <a:xfrm>
            <a:off x="685800" y="5410200"/>
            <a:ext cx="3236913" cy="366713"/>
          </a:xfrm>
          <a:prstGeom prst="rect">
            <a:avLst/>
          </a:prstGeom>
          <a:noFill/>
          <a:ln w="9525">
            <a:noFill/>
          </a:ln>
        </p:spPr>
        <p:txBody>
          <a:bodyPr wrap="none" anchor="ctr" anchorCtr="0">
            <a:spAutoFit/>
          </a:bodyPr>
          <a:lstStyle/>
          <a:p>
            <a:r>
              <a:rPr lang="zh-CN" altLang="en-US" dirty="0">
                <a:latin typeface="Arial" panose="020B0604020202020204" pitchFamily="34" charset="0"/>
                <a:ea typeface="宋体" panose="02010600030101010101" pitchFamily="2" charset="-122"/>
              </a:rPr>
              <a:t>即：</a:t>
            </a:r>
            <a:r>
              <a:rPr lang="en-US" altLang="zh-CN" b="1">
                <a:latin typeface="Arial" panose="020B0604020202020204" pitchFamily="34" charset="0"/>
                <a:ea typeface="宋体" panose="02010600030101010101" pitchFamily="2" charset="-122"/>
              </a:rPr>
              <a:t>(25.625)</a:t>
            </a:r>
            <a:r>
              <a:rPr lang="en-US" altLang="zh-CN" baseline="-25000">
                <a:latin typeface="Arial" panose="020B0604020202020204" pitchFamily="34" charset="0"/>
                <a:ea typeface="宋体" panose="02010600030101010101" pitchFamily="2" charset="-122"/>
              </a:rPr>
              <a:t>10</a:t>
            </a:r>
            <a:r>
              <a:rPr lang="en-US" altLang="zh-CN" b="1">
                <a:latin typeface="Arial" panose="020B0604020202020204" pitchFamily="34" charset="0"/>
                <a:ea typeface="宋体" panose="02010600030101010101" pitchFamily="2" charset="-122"/>
              </a:rPr>
              <a:t>=(11001.101)</a:t>
            </a:r>
            <a:r>
              <a:rPr lang="en-US" altLang="zh-CN" baseline="-25000">
                <a:latin typeface="Arial" panose="020B0604020202020204" pitchFamily="34" charset="0"/>
                <a:ea typeface="宋体" panose="02010600030101010101" pitchFamily="2" charset="-122"/>
              </a:rPr>
              <a:t>2</a:t>
            </a:r>
            <a:r>
              <a:rPr lang="en-US" altLang="zh-CN">
                <a:latin typeface="Arial" panose="020B0604020202020204" pitchFamily="34" charset="0"/>
                <a:ea typeface="宋体" panose="02010600030101010101" pitchFamily="2" charset="-122"/>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26625"/>
          <p:cNvSpPr>
            <a:spLocks noGrp="1"/>
          </p:cNvSpPr>
          <p:nvPr>
            <p:ph type="title"/>
          </p:nvPr>
        </p:nvSpPr>
        <p:spPr/>
        <p:txBody>
          <a:bodyPr anchor="ctr" anchorCtr="0"/>
          <a:lstStyle/>
          <a:p>
            <a:r>
              <a:rPr lang="zh-CN" altLang="en-US" dirty="0"/>
              <a:t>二进制数与八进制数之间的转换 </a:t>
            </a:r>
          </a:p>
        </p:txBody>
      </p:sp>
      <p:sp>
        <p:nvSpPr>
          <p:cNvPr id="55298" name="文本占位符 26626"/>
          <p:cNvSpPr>
            <a:spLocks noGrp="1"/>
          </p:cNvSpPr>
          <p:nvPr>
            <p:ph idx="1"/>
          </p:nvPr>
        </p:nvSpPr>
        <p:spPr/>
        <p:txBody>
          <a:bodyPr anchor="t" anchorCtr="0"/>
          <a:lstStyle/>
          <a:p>
            <a:r>
              <a:rPr lang="zh-CN" altLang="en-US" dirty="0"/>
              <a:t>由于八进制中的基本数字符号</a:t>
            </a:r>
            <a:r>
              <a:rPr lang="en-US" altLang="zh-CN"/>
              <a:t>0</a:t>
            </a:r>
            <a:r>
              <a:rPr lang="zh-CN" altLang="en-US" dirty="0"/>
              <a:t>～</a:t>
            </a:r>
            <a:r>
              <a:rPr lang="en-US" altLang="zh-CN"/>
              <a:t>7</a:t>
            </a:r>
            <a:r>
              <a:rPr lang="zh-CN" altLang="en-US" dirty="0"/>
              <a:t>正好和</a:t>
            </a:r>
            <a:r>
              <a:rPr lang="en-US" altLang="zh-CN"/>
              <a:t>3</a:t>
            </a:r>
            <a:r>
              <a:rPr lang="zh-CN" altLang="en-US" dirty="0"/>
              <a:t>位二进制数的</a:t>
            </a:r>
            <a:r>
              <a:rPr lang="en-US" altLang="zh-CN"/>
              <a:t>8</a:t>
            </a:r>
            <a:r>
              <a:rPr lang="zh-CN" altLang="en-US" dirty="0"/>
              <a:t>种取值</a:t>
            </a:r>
            <a:r>
              <a:rPr lang="en-US" altLang="zh-CN"/>
              <a:t>000</a:t>
            </a:r>
            <a:r>
              <a:rPr lang="zh-CN" altLang="en-US" dirty="0"/>
              <a:t>～</a:t>
            </a:r>
            <a:r>
              <a:rPr lang="en-US" altLang="zh-CN"/>
              <a:t>111</a:t>
            </a:r>
            <a:r>
              <a:rPr lang="zh-CN" altLang="en-US" dirty="0"/>
              <a:t>对应。所以，二进制数与八进制数之间的转换可以按位进行。 </a:t>
            </a:r>
            <a:br>
              <a:rPr lang="zh-CN" altLang="en-US" dirty="0"/>
            </a:br>
            <a:r>
              <a:rPr lang="en-US" altLang="zh-CN" dirty="0"/>
              <a:t>    </a:t>
            </a:r>
            <a:r>
              <a:rPr lang="zh-CN" altLang="en-US" b="1" dirty="0"/>
              <a:t>二进制数转换成八进制数：以小数点为界，分别往高、往低每</a:t>
            </a:r>
            <a:r>
              <a:rPr lang="en-US" altLang="zh-CN" b="1"/>
              <a:t>3</a:t>
            </a:r>
            <a:r>
              <a:rPr lang="zh-CN" altLang="en-US" b="1" dirty="0"/>
              <a:t>位为一组，最后不足</a:t>
            </a:r>
            <a:r>
              <a:rPr lang="en-US" altLang="zh-CN" b="1"/>
              <a:t>3</a:t>
            </a:r>
            <a:r>
              <a:rPr lang="zh-CN" altLang="en-US" b="1" dirty="0"/>
              <a:t>位时用</a:t>
            </a:r>
            <a:r>
              <a:rPr lang="en-US" altLang="zh-CN" b="1"/>
              <a:t>0</a:t>
            </a:r>
            <a:r>
              <a:rPr lang="zh-CN" altLang="en-US" b="1" dirty="0"/>
              <a:t>补充，然后写出每组对应的八进制字符，即为相应八进制数。</a:t>
            </a:r>
            <a:r>
              <a:rPr lang="zh-CN" altLang="en-US"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27649"/>
          <p:cNvSpPr>
            <a:spLocks noGrp="1"/>
          </p:cNvSpPr>
          <p:nvPr>
            <p:ph type="title"/>
          </p:nvPr>
        </p:nvSpPr>
        <p:spPr/>
        <p:txBody>
          <a:bodyPr anchor="ctr" anchorCtr="0"/>
          <a:lstStyle/>
          <a:p>
            <a:r>
              <a:rPr lang="zh-CN" altLang="en-US" dirty="0"/>
              <a:t>举例</a:t>
            </a:r>
          </a:p>
        </p:txBody>
      </p:sp>
      <p:sp>
        <p:nvSpPr>
          <p:cNvPr id="56322" name="文本占位符 27650"/>
          <p:cNvSpPr>
            <a:spLocks noGrp="1"/>
          </p:cNvSpPr>
          <p:nvPr>
            <p:ph type="body" sz="half" idx="1"/>
          </p:nvPr>
        </p:nvSpPr>
        <p:spPr>
          <a:xfrm>
            <a:off x="457200" y="1600200"/>
            <a:ext cx="8153400" cy="4525963"/>
          </a:xfrm>
        </p:spPr>
        <p:txBody>
          <a:bodyPr anchor="t" anchorCtr="0"/>
          <a:lstStyle/>
          <a:p>
            <a:pPr defTabSz="914400">
              <a:buClrTx/>
              <a:buSzTx/>
              <a:buFontTx/>
            </a:pPr>
            <a:r>
              <a:rPr lang="zh-CN" altLang="en-US" sz="2800" dirty="0"/>
              <a:t>将二进制数</a:t>
            </a:r>
            <a:r>
              <a:rPr lang="en-US" altLang="zh-CN" sz="2800"/>
              <a:t>11100101.01</a:t>
            </a:r>
            <a:r>
              <a:rPr lang="zh-CN" altLang="en-US" sz="2800" dirty="0"/>
              <a:t>转换成八进制数。 </a:t>
            </a:r>
          </a:p>
          <a:p>
            <a:pPr defTabSz="914400">
              <a:buClrTx/>
              <a:buSzTx/>
              <a:buFontTx/>
            </a:pPr>
            <a:endParaRPr lang="zh-CN" altLang="en-US" sz="2800" dirty="0"/>
          </a:p>
          <a:p>
            <a:pPr defTabSz="914400">
              <a:buClrTx/>
              <a:buSzTx/>
              <a:buFontTx/>
              <a:buNone/>
            </a:pPr>
            <a:r>
              <a:rPr lang="zh-CN" altLang="en-US" sz="2800" dirty="0"/>
              <a:t>即：</a:t>
            </a:r>
            <a:r>
              <a:rPr lang="en-US" altLang="zh-CN" sz="2800" b="1"/>
              <a:t>(11100101.01)</a:t>
            </a:r>
            <a:r>
              <a:rPr lang="en-US" altLang="zh-CN" sz="2800" baseline="-25000"/>
              <a:t>2</a:t>
            </a:r>
            <a:r>
              <a:rPr lang="en-US" altLang="zh-CN" sz="2800" b="1"/>
              <a:t>=(345.2)</a:t>
            </a:r>
            <a:r>
              <a:rPr lang="en-US" altLang="zh-CN" sz="2800" baseline="-25000"/>
              <a:t>8</a:t>
            </a:r>
            <a:r>
              <a:rPr lang="en-US" altLang="zh-CN" sz="2800"/>
              <a:t> </a:t>
            </a:r>
          </a:p>
          <a:p>
            <a:pPr defTabSz="914400">
              <a:buClrTx/>
              <a:buSzTx/>
              <a:buFontTx/>
              <a:buNone/>
            </a:pPr>
            <a:endParaRPr lang="en-US" altLang="zh-CN" sz="2800" dirty="0"/>
          </a:p>
        </p:txBody>
      </p:sp>
      <p:sp>
        <p:nvSpPr>
          <p:cNvPr id="56323" name="矩形 27653"/>
          <p:cNvSpPr/>
          <p:nvPr/>
        </p:nvSpPr>
        <p:spPr>
          <a:xfrm>
            <a:off x="0" y="2187575"/>
            <a:ext cx="9144000" cy="0"/>
          </a:xfrm>
          <a:prstGeom prst="rect">
            <a:avLst/>
          </a:prstGeom>
          <a:noFill/>
          <a:ln w="9525">
            <a:noFill/>
          </a:ln>
        </p:spPr>
        <p:txBody>
          <a:bodyPr anchor="t" anchorCtr="0"/>
          <a:lstStyle/>
          <a:p>
            <a:endParaRPr lang="zh-CN" altLang="en-US">
              <a:latin typeface="Arial" panose="020B0604020202020204" pitchFamily="34" charset="0"/>
              <a:ea typeface="宋体" panose="02010600030101010101" pitchFamily="2" charset="-122"/>
            </a:endParaRPr>
          </a:p>
        </p:txBody>
      </p:sp>
      <p:sp>
        <p:nvSpPr>
          <p:cNvPr id="56324" name="矩形 27696"/>
          <p:cNvSpPr/>
          <p:nvPr/>
        </p:nvSpPr>
        <p:spPr>
          <a:xfrm>
            <a:off x="4479925" y="4167188"/>
            <a:ext cx="184150" cy="503237"/>
          </a:xfrm>
          <a:prstGeom prst="rect">
            <a:avLst/>
          </a:prstGeom>
          <a:noFill/>
          <a:ln w="9525">
            <a:noFill/>
          </a:ln>
        </p:spPr>
        <p:txBody>
          <a:bodyPr wrap="none" anchor="ctr" anchorCtr="0">
            <a:spAutoFit/>
          </a:bodyPr>
          <a:lstStyle/>
          <a:p>
            <a:pPr algn="ctr"/>
            <a:endParaRPr lang="en-US" altLang="zh-CN" sz="900" dirty="0">
              <a:latin typeface="Arial" panose="020B0604020202020204" pitchFamily="34" charset="0"/>
              <a:ea typeface="宋体" panose="02010600030101010101" pitchFamily="2" charset="-122"/>
            </a:endParaRPr>
          </a:p>
          <a:p>
            <a:pPr algn="ctr" eaLnBrk="0" hangingPunct="0"/>
            <a:endParaRPr lang="en-US" altLang="zh-CN" dirty="0">
              <a:latin typeface="Arial" panose="020B060402020202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29697"/>
          <p:cNvSpPr>
            <a:spLocks noGrp="1"/>
          </p:cNvSpPr>
          <p:nvPr>
            <p:ph type="title"/>
          </p:nvPr>
        </p:nvSpPr>
        <p:spPr/>
        <p:txBody>
          <a:bodyPr anchor="ctr" anchorCtr="0"/>
          <a:lstStyle/>
          <a:p>
            <a:r>
              <a:rPr lang="zh-CN" altLang="en-US" b="1" dirty="0"/>
              <a:t>八进制数转换成二进制数</a:t>
            </a:r>
            <a:r>
              <a:rPr lang="zh-CN" altLang="en-US" dirty="0"/>
              <a:t> </a:t>
            </a:r>
          </a:p>
        </p:txBody>
      </p:sp>
      <p:sp>
        <p:nvSpPr>
          <p:cNvPr id="57346" name="文本占位符 29698"/>
          <p:cNvSpPr>
            <a:spLocks noGrp="1"/>
          </p:cNvSpPr>
          <p:nvPr>
            <p:ph idx="1"/>
          </p:nvPr>
        </p:nvSpPr>
        <p:spPr/>
        <p:txBody>
          <a:bodyPr anchor="t" anchorCtr="0"/>
          <a:lstStyle/>
          <a:p>
            <a:r>
              <a:rPr lang="zh-CN" altLang="en-US" b="1" dirty="0"/>
              <a:t>只需将每位八进制数用</a:t>
            </a:r>
            <a:r>
              <a:rPr lang="en-US" altLang="zh-CN" b="1"/>
              <a:t>3</a:t>
            </a:r>
            <a:r>
              <a:rPr lang="zh-CN" altLang="en-US" b="1" dirty="0"/>
              <a:t>位二进制数表示。</a:t>
            </a:r>
            <a:r>
              <a:rPr lang="zh-CN" altLang="en-US" dirty="0"/>
              <a:t/>
            </a:r>
            <a:br>
              <a:rPr lang="zh-CN" altLang="en-US" dirty="0"/>
            </a:br>
            <a:r>
              <a:rPr lang="en-US" altLang="zh-CN" dirty="0"/>
              <a:t>    </a:t>
            </a:r>
            <a:r>
              <a:rPr lang="zh-CN" altLang="en-US" dirty="0"/>
              <a:t>例如，将八进制数</a:t>
            </a:r>
            <a:r>
              <a:rPr lang="en-US" altLang="zh-CN"/>
              <a:t>56.7</a:t>
            </a:r>
            <a:r>
              <a:rPr lang="zh-CN" altLang="en-US" dirty="0"/>
              <a:t>转换成二进制数。 </a:t>
            </a:r>
          </a:p>
          <a:p>
            <a:r>
              <a:rPr lang="zh-CN" altLang="en-US" dirty="0"/>
              <a:t>即：</a:t>
            </a:r>
            <a:r>
              <a:rPr lang="en-US" altLang="zh-CN" b="1"/>
              <a:t>(56.7)</a:t>
            </a:r>
            <a:r>
              <a:rPr lang="en-US" altLang="zh-CN" baseline="-25000"/>
              <a:t>8</a:t>
            </a:r>
            <a:r>
              <a:rPr lang="en-US" altLang="zh-CN" b="1"/>
              <a:t> = (101 110 . 111)</a:t>
            </a:r>
            <a:r>
              <a:rPr lang="en-US" altLang="zh-CN" baseline="-25000"/>
              <a:t>2</a:t>
            </a:r>
            <a:r>
              <a:rPr lang="en-US" altLang="zh-CN"/>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30721"/>
          <p:cNvSpPr>
            <a:spLocks noGrp="1"/>
          </p:cNvSpPr>
          <p:nvPr>
            <p:ph type="title"/>
          </p:nvPr>
        </p:nvSpPr>
        <p:spPr/>
        <p:txBody>
          <a:bodyPr anchor="ctr" anchorCtr="0"/>
          <a:lstStyle/>
          <a:p>
            <a:r>
              <a:rPr lang="zh-CN" altLang="en-US" sz="4000" dirty="0"/>
              <a:t>二进制数与十六进制数之间的转换 </a:t>
            </a:r>
          </a:p>
        </p:txBody>
      </p:sp>
      <p:sp>
        <p:nvSpPr>
          <p:cNvPr id="58370" name="文本占位符 30722"/>
          <p:cNvSpPr>
            <a:spLocks noGrp="1"/>
          </p:cNvSpPr>
          <p:nvPr>
            <p:ph idx="1"/>
          </p:nvPr>
        </p:nvSpPr>
        <p:spPr/>
        <p:txBody>
          <a:bodyPr anchor="t" anchorCtr="0"/>
          <a:lstStyle/>
          <a:p>
            <a:r>
              <a:rPr lang="zh-CN" altLang="en-US" sz="2800" dirty="0"/>
              <a:t>二进制数与十六进制数之间的转换同样可以按位进行 ，只不过是</a:t>
            </a:r>
            <a:r>
              <a:rPr lang="en-US" altLang="zh-CN" sz="2800"/>
              <a:t>4</a:t>
            </a:r>
            <a:r>
              <a:rPr lang="zh-CN" altLang="en-US" sz="2800" dirty="0"/>
              <a:t>位二进制数对应</a:t>
            </a:r>
            <a:r>
              <a:rPr lang="en-US" altLang="zh-CN" sz="2800"/>
              <a:t>1</a:t>
            </a:r>
            <a:r>
              <a:rPr lang="zh-CN" altLang="en-US" sz="2800" dirty="0"/>
              <a:t>位十六进制数，即</a:t>
            </a:r>
            <a:r>
              <a:rPr lang="en-US" altLang="zh-CN" sz="2800"/>
              <a:t>4</a:t>
            </a:r>
            <a:r>
              <a:rPr lang="zh-CN" altLang="en-US" sz="2800" dirty="0"/>
              <a:t>位二进制数的取值</a:t>
            </a:r>
            <a:r>
              <a:rPr lang="en-US" altLang="zh-CN" sz="2800"/>
              <a:t>0000</a:t>
            </a:r>
            <a:r>
              <a:rPr lang="zh-CN" altLang="en-US" sz="2800" dirty="0"/>
              <a:t>～</a:t>
            </a:r>
            <a:r>
              <a:rPr lang="en-US" altLang="zh-CN" sz="2800"/>
              <a:t>1111</a:t>
            </a:r>
            <a:r>
              <a:rPr lang="zh-CN" altLang="en-US" sz="2800"/>
              <a:t></a:t>
            </a:r>
            <a:r>
              <a:rPr lang="zh-CN" altLang="en-US" sz="2800" dirty="0"/>
              <a:t>分别对应十六进制字符</a:t>
            </a:r>
            <a:r>
              <a:rPr lang="en-US" altLang="zh-CN" sz="2800"/>
              <a:t>0</a:t>
            </a:r>
            <a:r>
              <a:rPr lang="zh-CN" altLang="en-US" sz="2800" dirty="0"/>
              <a:t>～</a:t>
            </a:r>
            <a:r>
              <a:rPr lang="en-US" altLang="zh-CN" sz="2800"/>
              <a:t>F</a:t>
            </a:r>
            <a:r>
              <a:rPr lang="zh-CN" altLang="en-US" sz="2800" dirty="0"/>
              <a:t>。</a:t>
            </a:r>
            <a:br>
              <a:rPr lang="zh-CN" altLang="en-US" sz="2800" dirty="0"/>
            </a:br>
            <a:r>
              <a:rPr lang="en-US" altLang="zh-CN" sz="2800" dirty="0"/>
              <a:t>    </a:t>
            </a:r>
            <a:r>
              <a:rPr lang="zh-CN" altLang="en-US" sz="2800" dirty="0"/>
              <a:t>二进制数转换成十六进制数：</a:t>
            </a:r>
            <a:r>
              <a:rPr lang="zh-CN" altLang="en-US" sz="2800" b="1" dirty="0"/>
              <a:t>以小数点为界，分别往高、往低每</a:t>
            </a:r>
            <a:r>
              <a:rPr lang="en-US" altLang="zh-CN" sz="2800" b="1"/>
              <a:t>4</a:t>
            </a:r>
            <a:r>
              <a:rPr lang="zh-CN" altLang="en-US" sz="2800" b="1" dirty="0"/>
              <a:t>位为一组，最后不足</a:t>
            </a:r>
            <a:r>
              <a:rPr lang="en-US" altLang="zh-CN" sz="2800" b="1"/>
              <a:t>4</a:t>
            </a:r>
            <a:r>
              <a:rPr lang="zh-CN" altLang="en-US" sz="2800" b="1" dirty="0"/>
              <a:t>位时用</a:t>
            </a:r>
            <a:r>
              <a:rPr lang="en-US" altLang="zh-CN" sz="2800" b="1"/>
              <a:t>0</a:t>
            </a:r>
            <a:r>
              <a:rPr lang="zh-CN" altLang="en-US" sz="2800" b="1" dirty="0"/>
              <a:t>补充，然后写出每组对应的十六进制字符即可。</a:t>
            </a:r>
            <a:r>
              <a:rPr lang="zh-CN" altLang="en-US" sz="2800" dirty="0"/>
              <a:t/>
            </a:r>
            <a:br>
              <a:rPr lang="zh-CN" altLang="en-US" sz="2800" dirty="0"/>
            </a:br>
            <a:r>
              <a:rPr lang="en-US" altLang="zh-CN" sz="2800" dirty="0"/>
              <a:t>    </a:t>
            </a:r>
            <a:r>
              <a:rPr lang="zh-CN" altLang="en-US" sz="2800" dirty="0"/>
              <a:t>例如，将二进制数</a:t>
            </a:r>
            <a:r>
              <a:rPr lang="en-US" altLang="zh-CN" sz="2800"/>
              <a:t>101110.011</a:t>
            </a:r>
            <a:r>
              <a:rPr lang="zh-CN" altLang="en-US" sz="2800" dirty="0"/>
              <a:t>转换成十六进制数。 </a:t>
            </a:r>
          </a:p>
          <a:p>
            <a:r>
              <a:rPr lang="zh-CN" altLang="en-US" sz="2800" dirty="0"/>
              <a:t>即：</a:t>
            </a:r>
            <a:r>
              <a:rPr lang="en-US" altLang="zh-CN" sz="2800" b="1"/>
              <a:t>(101110.011)</a:t>
            </a:r>
            <a:r>
              <a:rPr lang="en-US" altLang="zh-CN" sz="2800" baseline="-25000"/>
              <a:t>2</a:t>
            </a:r>
            <a:r>
              <a:rPr lang="en-US" altLang="zh-CN" sz="2800" b="1"/>
              <a:t> = (2E.6)</a:t>
            </a:r>
            <a:r>
              <a:rPr lang="en-US" altLang="zh-CN" sz="2800" baseline="-25000"/>
              <a:t>16</a:t>
            </a:r>
            <a:r>
              <a:rPr lang="en-US" altLang="zh-CN" sz="280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31745"/>
          <p:cNvSpPr>
            <a:spLocks noGrp="1"/>
          </p:cNvSpPr>
          <p:nvPr>
            <p:ph type="title"/>
          </p:nvPr>
        </p:nvSpPr>
        <p:spPr/>
        <p:txBody>
          <a:bodyPr anchor="ctr" anchorCtr="0"/>
          <a:lstStyle/>
          <a:p>
            <a:r>
              <a:rPr lang="zh-CN" altLang="en-US" b="1" dirty="0"/>
              <a:t>十六进制数转换成二进制数</a:t>
            </a:r>
            <a:r>
              <a:rPr lang="zh-CN" altLang="en-US" dirty="0"/>
              <a:t> </a:t>
            </a:r>
          </a:p>
        </p:txBody>
      </p:sp>
      <p:sp>
        <p:nvSpPr>
          <p:cNvPr id="59394" name="文本占位符 31746"/>
          <p:cNvSpPr>
            <a:spLocks noGrp="1"/>
          </p:cNvSpPr>
          <p:nvPr>
            <p:ph idx="1"/>
          </p:nvPr>
        </p:nvSpPr>
        <p:spPr/>
        <p:txBody>
          <a:bodyPr anchor="t" anchorCtr="0"/>
          <a:lstStyle/>
          <a:p>
            <a:r>
              <a:rPr lang="zh-CN" altLang="en-US" b="1" dirty="0"/>
              <a:t>只需将每位十六进制数用</a:t>
            </a:r>
            <a:r>
              <a:rPr lang="en-US" altLang="zh-CN" b="1"/>
              <a:t>4</a:t>
            </a:r>
            <a:r>
              <a:rPr lang="zh-CN" altLang="en-US" b="1" dirty="0"/>
              <a:t>位二进制数表示。</a:t>
            </a:r>
            <a:r>
              <a:rPr lang="zh-CN" altLang="en-US" dirty="0"/>
              <a:t></a:t>
            </a:r>
            <a:br>
              <a:rPr lang="zh-CN" altLang="en-US" dirty="0"/>
            </a:br>
            <a:r>
              <a:rPr lang="en-US" altLang="zh-CN" dirty="0"/>
              <a:t>    </a:t>
            </a:r>
            <a:r>
              <a:rPr lang="zh-CN" altLang="en-US" dirty="0"/>
              <a:t>例如，将十六进制数</a:t>
            </a:r>
            <a:r>
              <a:rPr lang="en-US" altLang="zh-CN"/>
              <a:t>5A.B</a:t>
            </a:r>
            <a:r>
              <a:rPr lang="zh-CN" altLang="en-US" dirty="0"/>
              <a:t>转换成二进制数。 </a:t>
            </a:r>
          </a:p>
          <a:p>
            <a:r>
              <a:rPr lang="zh-CN" altLang="en-US" dirty="0"/>
              <a:t>即：</a:t>
            </a:r>
            <a:r>
              <a:rPr lang="en-US" altLang="zh-CN" b="1"/>
              <a:t>(5A.B)</a:t>
            </a:r>
            <a:r>
              <a:rPr lang="en-US" altLang="zh-CN" baseline="-25000"/>
              <a:t>16</a:t>
            </a:r>
            <a:r>
              <a:rPr lang="en-US" altLang="zh-CN" b="1"/>
              <a:t> = (1011010.1011)</a:t>
            </a:r>
            <a:r>
              <a:rPr lang="en-US" altLang="zh-CN" baseline="-25000"/>
              <a:t>2</a:t>
            </a:r>
            <a:r>
              <a:rPr lang="en-US" altLang="zh-CN"/>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66561"/>
          <p:cNvSpPr>
            <a:spLocks noGrp="1"/>
          </p:cNvSpPr>
          <p:nvPr>
            <p:ph type="title"/>
          </p:nvPr>
        </p:nvSpPr>
        <p:spPr/>
        <p:txBody>
          <a:bodyPr anchor="ctr" anchorCtr="0"/>
          <a:lstStyle/>
          <a:p>
            <a:r>
              <a:rPr lang="zh-CN" altLang="en-US" dirty="0"/>
              <a:t>其他转换</a:t>
            </a:r>
          </a:p>
        </p:txBody>
      </p:sp>
      <p:sp>
        <p:nvSpPr>
          <p:cNvPr id="60418" name="文本占位符 66562"/>
          <p:cNvSpPr>
            <a:spLocks noGrp="1"/>
          </p:cNvSpPr>
          <p:nvPr>
            <p:ph idx="1"/>
          </p:nvPr>
        </p:nvSpPr>
        <p:spPr/>
        <p:txBody>
          <a:bodyPr anchor="t" anchorCtr="0"/>
          <a:lstStyle/>
          <a:p>
            <a:r>
              <a:rPr lang="zh-CN" altLang="en-US" dirty="0"/>
              <a:t>八</a:t>
            </a:r>
            <a:r>
              <a:rPr lang="en-US" altLang="zh-CN"/>
              <a:t>-</a:t>
            </a:r>
            <a:r>
              <a:rPr lang="zh-CN" altLang="en-US" dirty="0"/>
              <a:t>十转换、十六</a:t>
            </a:r>
            <a:r>
              <a:rPr lang="en-US" altLang="zh-CN"/>
              <a:t>-</a:t>
            </a:r>
            <a:r>
              <a:rPr lang="zh-CN" altLang="en-US" dirty="0"/>
              <a:t>十转换：多项式替代法</a:t>
            </a:r>
          </a:p>
          <a:p>
            <a:pPr lvl="1"/>
            <a:r>
              <a:rPr lang="zh-CN" altLang="en-US" dirty="0"/>
              <a:t>只需将八或十六进制数表示成按权展开式，并按十进制运算法则进行计算，所得结果即为该数对应的十进制数。</a:t>
            </a:r>
            <a:r>
              <a:rPr lang="en-US" altLang="zh-CN" dirty="0"/>
              <a:t> </a:t>
            </a:r>
          </a:p>
          <a:p>
            <a:r>
              <a:rPr lang="zh-CN" altLang="en-US" dirty="0"/>
              <a:t>十</a:t>
            </a:r>
            <a:r>
              <a:rPr lang="en-US" altLang="zh-CN"/>
              <a:t>-</a:t>
            </a:r>
            <a:r>
              <a:rPr lang="zh-CN" altLang="en-US" dirty="0"/>
              <a:t>八转换、十</a:t>
            </a:r>
            <a:r>
              <a:rPr lang="en-US" altLang="zh-CN"/>
              <a:t>-</a:t>
            </a:r>
            <a:r>
              <a:rPr lang="zh-CN" altLang="en-US" dirty="0"/>
              <a:t>十六转换：基数乘除法</a:t>
            </a:r>
          </a:p>
          <a:p>
            <a:pPr lvl="1"/>
            <a:r>
              <a:rPr lang="zh-CN" altLang="en-US" dirty="0"/>
              <a:t>应对整数和小数分别进行处理。</a:t>
            </a:r>
          </a:p>
          <a:p>
            <a:pPr lvl="1"/>
            <a:r>
              <a:rPr lang="zh-CN" altLang="en-US" dirty="0"/>
              <a:t>整数转换采用</a:t>
            </a:r>
            <a:r>
              <a:rPr lang="zh-CN" altLang="en-US" b="1" dirty="0"/>
              <a:t>“除</a:t>
            </a:r>
            <a:r>
              <a:rPr lang="en-US" altLang="zh-CN" b="1"/>
              <a:t>8</a:t>
            </a:r>
            <a:r>
              <a:rPr lang="zh-CN" altLang="en-US" b="1" dirty="0"/>
              <a:t>或</a:t>
            </a:r>
            <a:r>
              <a:rPr lang="en-US" altLang="zh-CN" b="1"/>
              <a:t>16</a:t>
            </a:r>
            <a:r>
              <a:rPr lang="zh-CN" altLang="en-US" b="1" dirty="0"/>
              <a:t>取余”</a:t>
            </a:r>
            <a:r>
              <a:rPr lang="zh-CN" altLang="en-US" dirty="0"/>
              <a:t>的方法，小数转换采用</a:t>
            </a:r>
            <a:r>
              <a:rPr lang="zh-CN" altLang="en-US" b="1" dirty="0"/>
              <a:t>“乘</a:t>
            </a:r>
            <a:r>
              <a:rPr lang="en-US" altLang="zh-CN" b="1"/>
              <a:t>8</a:t>
            </a:r>
            <a:r>
              <a:rPr lang="zh-CN" altLang="en-US" b="1" dirty="0"/>
              <a:t>或</a:t>
            </a:r>
            <a:r>
              <a:rPr lang="en-US" altLang="zh-CN" b="1"/>
              <a:t>16</a:t>
            </a:r>
            <a:r>
              <a:rPr lang="zh-CN" altLang="en-US" b="1" dirty="0"/>
              <a:t>取整”</a:t>
            </a:r>
            <a:r>
              <a:rPr lang="zh-CN" altLang="en-US" dirty="0"/>
              <a:t>的方法。 </a:t>
            </a:r>
          </a:p>
          <a:p>
            <a:pPr lvl="1"/>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32769"/>
          <p:cNvSpPr>
            <a:spLocks noGrp="1"/>
          </p:cNvSpPr>
          <p:nvPr>
            <p:ph type="title"/>
          </p:nvPr>
        </p:nvSpPr>
        <p:spPr/>
        <p:txBody>
          <a:bodyPr anchor="ctr" anchorCtr="0"/>
          <a:lstStyle/>
          <a:p>
            <a:r>
              <a:rPr lang="zh-CN" altLang="en-US" b="1" dirty="0"/>
              <a:t>几种常用的代码</a:t>
            </a:r>
          </a:p>
        </p:txBody>
      </p:sp>
      <p:sp>
        <p:nvSpPr>
          <p:cNvPr id="61442" name="文本占位符 32770"/>
          <p:cNvSpPr>
            <a:spLocks noGrp="1"/>
          </p:cNvSpPr>
          <p:nvPr>
            <p:ph idx="1"/>
          </p:nvPr>
        </p:nvSpPr>
        <p:spPr/>
        <p:txBody>
          <a:bodyPr anchor="t" anchorCtr="0"/>
          <a:lstStyle/>
          <a:p>
            <a:pPr>
              <a:lnSpc>
                <a:spcPct val="80000"/>
              </a:lnSpc>
            </a:pPr>
            <a:r>
              <a:rPr lang="zh-CN" altLang="en-US" sz="2400" b="1" dirty="0"/>
              <a:t>在计算机和其它数字系统中，除了用二进制数表示十进制数之外，为了适应不同的需要、解决不同的问题，还引入了不同形式的</a:t>
            </a:r>
            <a:r>
              <a:rPr lang="zh-CN" altLang="en-US" sz="2400" b="1" dirty="0">
                <a:highlight>
                  <a:srgbClr val="FFFF00"/>
                </a:highlight>
              </a:rPr>
              <a:t>编码</a:t>
            </a:r>
            <a:r>
              <a:rPr lang="zh-CN" altLang="en-US" sz="2400" b="1" dirty="0"/>
              <a:t>。</a:t>
            </a:r>
          </a:p>
          <a:p>
            <a:pPr>
              <a:lnSpc>
                <a:spcPct val="80000"/>
              </a:lnSpc>
            </a:pPr>
            <a:endParaRPr lang="zh-CN" altLang="en-US" sz="2400" b="1" dirty="0"/>
          </a:p>
          <a:p>
            <a:pPr>
              <a:lnSpc>
                <a:spcPct val="80000"/>
              </a:lnSpc>
            </a:pPr>
            <a:r>
              <a:rPr lang="zh-CN" altLang="en-US" sz="2400" b="1" dirty="0"/>
              <a:t>用一组符号按一定规则表示给定字母、 数字、 符号等信息的方法称为编码， 编码的结果称为代码。</a:t>
            </a:r>
            <a:r>
              <a:rPr lang="zh-CN" altLang="en-US" sz="2400" dirty="0"/>
              <a:t> </a:t>
            </a:r>
            <a:r>
              <a:rPr lang="zh-CN" altLang="en-US" sz="2400" b="1" dirty="0"/>
              <a:t>	</a:t>
            </a:r>
            <a:br>
              <a:rPr lang="zh-CN" altLang="en-US" sz="2400" b="1" dirty="0"/>
            </a:br>
            <a:endParaRPr lang="zh-CN" altLang="en-US" sz="2400" b="1" dirty="0"/>
          </a:p>
          <a:p>
            <a:pPr>
              <a:lnSpc>
                <a:spcPct val="80000"/>
              </a:lnSpc>
            </a:pPr>
            <a:r>
              <a:rPr lang="zh-CN" altLang="en-US" sz="2400" b="1" dirty="0"/>
              <a:t>三种常用的代码：</a:t>
            </a:r>
            <a:br>
              <a:rPr lang="zh-CN" altLang="en-US" sz="2400" b="1" dirty="0"/>
            </a:br>
            <a:r>
              <a:rPr lang="en-US" altLang="zh-CN" sz="2400" b="1" dirty="0"/>
              <a:t>         </a:t>
            </a:r>
            <a:br>
              <a:rPr lang="en-US" altLang="zh-CN" sz="2400" b="1" dirty="0"/>
            </a:br>
            <a:r>
              <a:rPr lang="en-US" altLang="zh-CN" sz="2400" b="1" dirty="0"/>
              <a:t>      </a:t>
            </a:r>
            <a:r>
              <a:rPr lang="en-US" altLang="zh-CN" sz="2000" b="1" dirty="0"/>
              <a:t>  ◆</a:t>
            </a:r>
            <a:r>
              <a:rPr lang="zh-CN" altLang="en-US" sz="2000" b="1" dirty="0"/>
              <a:t>二</a:t>
            </a:r>
            <a:r>
              <a:rPr lang="en-US" altLang="zh-CN" sz="2000" b="1"/>
              <a:t>-</a:t>
            </a:r>
            <a:r>
              <a:rPr lang="zh-CN" altLang="en-US" sz="2000" b="1" dirty="0"/>
              <a:t>十进制码（</a:t>
            </a:r>
            <a:r>
              <a:rPr lang="en-US" altLang="zh-CN" sz="2000" b="1"/>
              <a:t>BCD</a:t>
            </a:r>
            <a:r>
              <a:rPr lang="zh-CN" altLang="en-US" sz="2000" b="1" dirty="0"/>
              <a:t>码）；</a:t>
            </a:r>
            <a:br>
              <a:rPr lang="zh-CN" altLang="en-US" sz="2000" b="1" dirty="0"/>
            </a:br>
            <a:r>
              <a:rPr lang="zh-CN" altLang="en-US" sz="2000" b="1" dirty="0"/>
              <a:t/>
            </a:r>
            <a:br>
              <a:rPr lang="zh-CN" altLang="en-US" sz="2000" b="1" dirty="0"/>
            </a:br>
            <a:r>
              <a:rPr lang="en-US" altLang="zh-CN" sz="2000" b="1" dirty="0"/>
              <a:t>        ◆ </a:t>
            </a:r>
            <a:r>
              <a:rPr lang="en-US" altLang="zh-CN" sz="2000" b="1"/>
              <a:t>Gray</a:t>
            </a:r>
            <a:r>
              <a:rPr lang="zh-CN" altLang="en-US" sz="2000" b="1" dirty="0"/>
              <a:t>码；</a:t>
            </a:r>
            <a:br>
              <a:rPr lang="zh-CN" altLang="en-US" sz="2000" b="1" dirty="0"/>
            </a:br>
            <a:r>
              <a:rPr lang="zh-CN" altLang="en-US" sz="2000" b="1" dirty="0"/>
              <a:t/>
            </a:r>
            <a:br>
              <a:rPr lang="zh-CN" altLang="en-US" sz="2000" b="1" dirty="0"/>
            </a:br>
            <a:r>
              <a:rPr lang="en-US" altLang="zh-CN" sz="2000" b="1" dirty="0"/>
              <a:t>        ◆ </a:t>
            </a:r>
            <a:r>
              <a:rPr lang="en-US" altLang="zh-CN" sz="2000" b="1"/>
              <a:t>ASCII</a:t>
            </a:r>
            <a:r>
              <a:rPr lang="zh-CN" altLang="en-US" sz="2000" b="1" dirty="0"/>
              <a:t>码（字符代码）</a:t>
            </a:r>
            <a:r>
              <a:rPr lang="en-US" altLang="zh-CN" sz="2000" b="1"/>
              <a:t>.</a:t>
            </a:r>
            <a:r>
              <a:rPr lang="en-US" altLang="zh-CN" sz="2000"/>
              <a:t/>
            </a:r>
            <a:br>
              <a:rPr lang="en-US" altLang="zh-CN" sz="2000"/>
            </a:br>
            <a:endParaRPr lang="en-US" altLang="zh-CN"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33793"/>
          <p:cNvSpPr>
            <a:spLocks noGrp="1"/>
          </p:cNvSpPr>
          <p:nvPr>
            <p:ph type="title"/>
          </p:nvPr>
        </p:nvSpPr>
        <p:spPr/>
        <p:txBody>
          <a:bodyPr anchor="ctr" anchorCtr="0"/>
          <a:lstStyle/>
          <a:p>
            <a:r>
              <a:rPr lang="en-US" altLang="zh-CN" err="1"/>
              <a:t>BCD(Binary</a:t>
            </a:r>
            <a:r>
              <a:rPr lang="en-US" altLang="zh-CN"/>
              <a:t> Coded Decimal)</a:t>
            </a:r>
            <a:r>
              <a:rPr lang="zh-CN" altLang="en-US" dirty="0"/>
              <a:t>码 </a:t>
            </a:r>
          </a:p>
        </p:txBody>
      </p:sp>
      <p:sp>
        <p:nvSpPr>
          <p:cNvPr id="62466" name="文本占位符 33794"/>
          <p:cNvSpPr>
            <a:spLocks noGrp="1"/>
          </p:cNvSpPr>
          <p:nvPr>
            <p:ph idx="1"/>
          </p:nvPr>
        </p:nvSpPr>
        <p:spPr/>
        <p:txBody>
          <a:bodyPr anchor="t" anchorCtr="0"/>
          <a:lstStyle/>
          <a:p>
            <a:r>
              <a:rPr lang="zh-CN" altLang="en-US" dirty="0"/>
              <a:t>它是用二进制代码来表示十进制的</a:t>
            </a:r>
            <a:r>
              <a:rPr lang="en-US" altLang="zh-CN"/>
              <a:t>10</a:t>
            </a:r>
            <a:r>
              <a:rPr lang="zh-CN" altLang="en-US" dirty="0"/>
              <a:t>个数符，因此至少需要</a:t>
            </a:r>
            <a:r>
              <a:rPr lang="en-US" altLang="zh-CN"/>
              <a:t>4</a:t>
            </a:r>
            <a:r>
              <a:rPr lang="zh-CN" altLang="en-US" dirty="0"/>
              <a:t>位二进制数编码。当采用</a:t>
            </a:r>
            <a:r>
              <a:rPr lang="en-US" altLang="zh-CN"/>
              <a:t>4</a:t>
            </a:r>
            <a:r>
              <a:rPr lang="zh-CN" altLang="en-US" dirty="0"/>
              <a:t>位二进制编码时，共有</a:t>
            </a:r>
            <a:r>
              <a:rPr lang="en-US" altLang="zh-CN"/>
              <a:t>16</a:t>
            </a:r>
            <a:r>
              <a:rPr lang="zh-CN" altLang="en-US" dirty="0"/>
              <a:t>个码组，原则上可以从中任选</a:t>
            </a:r>
            <a:r>
              <a:rPr lang="en-US" altLang="zh-CN"/>
              <a:t>10</a:t>
            </a:r>
            <a:r>
              <a:rPr lang="zh-CN" altLang="en-US" dirty="0"/>
              <a:t>个来代表十进制的</a:t>
            </a:r>
            <a:r>
              <a:rPr lang="en-US" altLang="zh-CN"/>
              <a:t>10</a:t>
            </a:r>
            <a:r>
              <a:rPr lang="zh-CN" altLang="en-US" dirty="0"/>
              <a:t>个数符，</a:t>
            </a:r>
            <a:r>
              <a:rPr lang="zh-CN" altLang="en-US" dirty="0">
                <a:highlight>
                  <a:srgbClr val="FFFF00"/>
                </a:highlight>
              </a:rPr>
              <a:t>多余的</a:t>
            </a:r>
            <a:r>
              <a:rPr lang="en-US" altLang="zh-CN">
                <a:highlight>
                  <a:srgbClr val="FFFF00"/>
                </a:highlight>
              </a:rPr>
              <a:t>6</a:t>
            </a:r>
            <a:r>
              <a:rPr lang="zh-CN" altLang="en-US" dirty="0">
                <a:highlight>
                  <a:srgbClr val="FFFF00"/>
                </a:highlight>
              </a:rPr>
              <a:t>个码组称为禁用码，平时不允许使用。</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63489"/>
          <p:cNvSpPr>
            <a:spLocks noGrp="1"/>
          </p:cNvSpPr>
          <p:nvPr>
            <p:ph type="title"/>
          </p:nvPr>
        </p:nvSpPr>
        <p:spPr/>
        <p:txBody>
          <a:bodyPr anchor="ctr" anchorCtr="0"/>
          <a:lstStyle/>
          <a:p>
            <a:r>
              <a:rPr lang="zh-CN" altLang="en-US" b="1" dirty="0">
                <a:solidFill>
                  <a:schemeClr val="tx1"/>
                </a:solidFill>
              </a:rPr>
              <a:t>常用</a:t>
            </a:r>
            <a:r>
              <a:rPr lang="en-US" altLang="zh-CN" b="1">
                <a:solidFill>
                  <a:schemeClr val="tx1"/>
                </a:solidFill>
              </a:rPr>
              <a:t>BCD</a:t>
            </a:r>
            <a:r>
              <a:rPr lang="zh-CN" altLang="en-US" b="1" dirty="0">
                <a:solidFill>
                  <a:schemeClr val="tx1"/>
                </a:solidFill>
              </a:rPr>
              <a:t>码</a:t>
            </a:r>
          </a:p>
        </p:txBody>
      </p:sp>
      <p:pic>
        <p:nvPicPr>
          <p:cNvPr id="63490" name="文本占位符 63491" descr="Img00003"/>
          <p:cNvPicPr>
            <a:picLocks noGrp="1" noChangeAspect="1"/>
          </p:cNvPicPr>
          <p:nvPr>
            <p:ph idx="1"/>
          </p:nvPr>
        </p:nvPicPr>
        <p:blipFill>
          <a:blip r:embed="rId2"/>
          <a:stretch>
            <a:fillRect/>
          </a:stretch>
        </p:blipFill>
        <p:spPr>
          <a:xfrm>
            <a:off x="304800" y="1295400"/>
            <a:ext cx="8686800" cy="5040313"/>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56321"/>
          <p:cNvSpPr>
            <a:spLocks noGrp="1"/>
          </p:cNvSpPr>
          <p:nvPr>
            <p:ph type="title"/>
          </p:nvPr>
        </p:nvSpPr>
        <p:spPr>
          <a:xfrm>
            <a:off x="457200" y="152083"/>
            <a:ext cx="8229600" cy="1143000"/>
          </a:xfrm>
        </p:spPr>
        <p:txBody>
          <a:bodyPr anchor="ctr" anchorCtr="0"/>
          <a:lstStyle/>
          <a:p>
            <a:r>
              <a:rPr lang="zh-CN" altLang="en-US" b="1" dirty="0">
                <a:solidFill>
                  <a:schemeClr val="tx1"/>
                </a:solidFill>
              </a:rPr>
              <a:t>模拟量和数字量</a:t>
            </a:r>
          </a:p>
        </p:txBody>
      </p:sp>
      <p:pic>
        <p:nvPicPr>
          <p:cNvPr id="4" name="图片 3"/>
          <p:cNvPicPr>
            <a:picLocks noChangeAspect="1"/>
          </p:cNvPicPr>
          <p:nvPr>
            <p:custDataLst>
              <p:tags r:id="rId1"/>
            </p:custDataLst>
          </p:nvPr>
        </p:nvPicPr>
        <p:blipFill>
          <a:blip r:embed="rId3"/>
          <a:stretch>
            <a:fillRect/>
          </a:stretch>
        </p:blipFill>
        <p:spPr>
          <a:xfrm>
            <a:off x="1219200" y="1295400"/>
            <a:ext cx="6521450" cy="50546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34817"/>
          <p:cNvSpPr>
            <a:spLocks noGrp="1"/>
          </p:cNvSpPr>
          <p:nvPr>
            <p:ph type="title"/>
          </p:nvPr>
        </p:nvSpPr>
        <p:spPr/>
        <p:txBody>
          <a:bodyPr anchor="ctr" anchorCtr="0"/>
          <a:lstStyle/>
          <a:p>
            <a:r>
              <a:rPr lang="en-US" altLang="zh-CN"/>
              <a:t>Gray</a:t>
            </a:r>
            <a:r>
              <a:rPr lang="zh-CN" altLang="en-US" dirty="0"/>
              <a:t>码</a:t>
            </a:r>
          </a:p>
        </p:txBody>
      </p:sp>
      <p:sp>
        <p:nvSpPr>
          <p:cNvPr id="64514" name="文本占位符 34818"/>
          <p:cNvSpPr>
            <a:spLocks noGrp="1"/>
          </p:cNvSpPr>
          <p:nvPr>
            <p:ph idx="1"/>
          </p:nvPr>
        </p:nvSpPr>
        <p:spPr/>
        <p:txBody>
          <a:bodyPr anchor="t" anchorCtr="0"/>
          <a:lstStyle/>
          <a:p>
            <a:pPr fontAlgn="base"/>
            <a:r>
              <a:rPr lang="zh-CN" altLang="en-US" strike="noStrike" noProof="1"/>
              <a:t>格雷码是一种典型的无权循环码</a:t>
            </a:r>
          </a:p>
          <a:p>
            <a:pPr fontAlgn="base"/>
            <a:r>
              <a:rPr lang="zh-CN" altLang="en-US" strike="noStrike" noProof="1"/>
              <a:t>循环码有两个特点，一个是</a:t>
            </a:r>
            <a:r>
              <a:rPr lang="zh-CN" altLang="en-US" strike="noStrike" noProof="1">
                <a:highlight>
                  <a:srgbClr val="FFFF00"/>
                </a:highlight>
              </a:rPr>
              <a:t>相邻性</a:t>
            </a:r>
            <a:r>
              <a:rPr lang="zh-CN" altLang="en-US" strike="noStrike" noProof="1"/>
              <a:t>，一个是</a:t>
            </a:r>
            <a:r>
              <a:rPr lang="zh-CN" altLang="en-US" strike="noStrike" noProof="1">
                <a:highlight>
                  <a:srgbClr val="FFFF00"/>
                </a:highlight>
              </a:rPr>
              <a:t>循环性</a:t>
            </a:r>
            <a:r>
              <a:rPr lang="zh-CN" altLang="en-US" strike="noStrike" noProof="1"/>
              <a:t>。相邻性是指任意两个相邻的代码中仅有</a:t>
            </a:r>
            <a:r>
              <a:rPr lang="en-US" altLang="zh-CN" strike="noStrike" noProof="1"/>
              <a:t>1</a:t>
            </a:r>
            <a:r>
              <a:rPr lang="zh-CN" altLang="en-US" strike="noStrike" noProof="1"/>
              <a:t>位取值不同，循环性是指首尾的两个代码也具有相邻性。</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64513"/>
          <p:cNvSpPr>
            <a:spLocks noGrp="1"/>
          </p:cNvSpPr>
          <p:nvPr>
            <p:ph type="title"/>
          </p:nvPr>
        </p:nvSpPr>
        <p:spPr/>
        <p:txBody>
          <a:bodyPr anchor="ctr" anchorCtr="0"/>
          <a:lstStyle/>
          <a:p>
            <a:r>
              <a:rPr lang="en-US" altLang="zh-CN" b="1">
                <a:solidFill>
                  <a:schemeClr val="tx1"/>
                </a:solidFill>
              </a:rPr>
              <a:t>4</a:t>
            </a:r>
            <a:r>
              <a:rPr lang="zh-CN" altLang="en-US" b="1" dirty="0">
                <a:solidFill>
                  <a:schemeClr val="tx1"/>
                </a:solidFill>
              </a:rPr>
              <a:t>位二进制格雷码</a:t>
            </a:r>
          </a:p>
        </p:txBody>
      </p:sp>
      <p:pic>
        <p:nvPicPr>
          <p:cNvPr id="65538" name="文本占位符 64515" descr="Img00002"/>
          <p:cNvPicPr>
            <a:picLocks noGrp="1" noChangeAspect="1"/>
          </p:cNvPicPr>
          <p:nvPr>
            <p:ph idx="1"/>
          </p:nvPr>
        </p:nvPicPr>
        <p:blipFill>
          <a:blip r:embed="rId2"/>
          <a:stretch>
            <a:fillRect/>
          </a:stretch>
        </p:blipFill>
        <p:spPr>
          <a:xfrm>
            <a:off x="2133600" y="1676400"/>
            <a:ext cx="5334000" cy="41656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35841"/>
          <p:cNvSpPr>
            <a:spLocks noGrp="1"/>
          </p:cNvSpPr>
          <p:nvPr>
            <p:ph type="title"/>
          </p:nvPr>
        </p:nvSpPr>
        <p:spPr/>
        <p:txBody>
          <a:bodyPr anchor="ctr" anchorCtr="0"/>
          <a:lstStyle/>
          <a:p>
            <a:r>
              <a:rPr lang="en-US" altLang="zh-CN"/>
              <a:t>ASCII</a:t>
            </a:r>
            <a:r>
              <a:rPr lang="zh-CN" altLang="en-US" dirty="0"/>
              <a:t>码</a:t>
            </a:r>
          </a:p>
        </p:txBody>
      </p:sp>
      <p:sp>
        <p:nvSpPr>
          <p:cNvPr id="66562" name="文本占位符 35842"/>
          <p:cNvSpPr>
            <a:spLocks noGrp="1"/>
          </p:cNvSpPr>
          <p:nvPr>
            <p:ph idx="1"/>
          </p:nvPr>
        </p:nvSpPr>
        <p:spPr/>
        <p:txBody>
          <a:bodyPr anchor="t" anchorCtr="0"/>
          <a:lstStyle/>
          <a:p>
            <a:r>
              <a:rPr lang="en-US" altLang="zh-CN" b="1"/>
              <a:t>ASCII</a:t>
            </a:r>
            <a:r>
              <a:rPr lang="zh-CN" altLang="en-US" b="1" dirty="0"/>
              <a:t>码是美国信息交换标准码，    </a:t>
            </a:r>
            <a:r>
              <a:rPr lang="en-US" altLang="zh-CN" b="1"/>
              <a:t>(American Standard Code for Information Interchange)</a:t>
            </a:r>
            <a:r>
              <a:rPr lang="zh-CN" altLang="en-US" b="1" dirty="0"/>
              <a:t>。 </a:t>
            </a:r>
            <a:br>
              <a:rPr lang="zh-CN" altLang="en-US" b="1" dirty="0"/>
            </a:br>
            <a:endParaRPr lang="zh-CN" altLang="en-US" b="1" dirty="0"/>
          </a:p>
          <a:p>
            <a:pPr>
              <a:buNone/>
            </a:pPr>
            <a:r>
              <a:rPr lang="en-US" altLang="zh-CN" b="1" dirty="0"/>
              <a:t>    </a:t>
            </a:r>
            <a:r>
              <a:rPr lang="en-US" altLang="zh-CN"/>
              <a:t>ASCII</a:t>
            </a:r>
            <a:r>
              <a:rPr lang="zh-CN" altLang="en-US" dirty="0"/>
              <a:t>码用</a:t>
            </a:r>
            <a:r>
              <a:rPr lang="en-US" altLang="zh-CN"/>
              <a:t>7</a:t>
            </a:r>
            <a:r>
              <a:rPr lang="zh-CN" altLang="en-US" dirty="0"/>
              <a:t>位二进制码表示</a:t>
            </a:r>
            <a:r>
              <a:rPr lang="en-US" altLang="zh-CN"/>
              <a:t>128</a:t>
            </a:r>
            <a:r>
              <a:rPr lang="zh-CN" altLang="en-US" dirty="0"/>
              <a:t>种字符。</a:t>
            </a:r>
            <a:br>
              <a:rPr lang="zh-CN" altLang="en-US" dirty="0"/>
            </a:b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65537"/>
          <p:cNvSpPr>
            <a:spLocks noGrp="1"/>
          </p:cNvSpPr>
          <p:nvPr>
            <p:ph type="title"/>
          </p:nvPr>
        </p:nvSpPr>
        <p:spPr/>
        <p:txBody>
          <a:bodyPr anchor="ctr" anchorCtr="0"/>
          <a:lstStyle/>
          <a:p>
            <a:r>
              <a:rPr lang="en-US" altLang="zh-CN">
                <a:solidFill>
                  <a:schemeClr val="tx1"/>
                </a:solidFill>
              </a:rPr>
              <a:t>ASCII</a:t>
            </a:r>
            <a:r>
              <a:rPr lang="zh-CN" altLang="en-US" dirty="0">
                <a:solidFill>
                  <a:schemeClr val="tx1"/>
                </a:solidFill>
              </a:rPr>
              <a:t>码编码表</a:t>
            </a:r>
          </a:p>
        </p:txBody>
      </p:sp>
      <p:pic>
        <p:nvPicPr>
          <p:cNvPr id="67586" name="文本占位符 65539" descr="Img00004"/>
          <p:cNvPicPr>
            <a:picLocks noGrp="1" noChangeAspect="1"/>
          </p:cNvPicPr>
          <p:nvPr>
            <p:ph idx="1"/>
          </p:nvPr>
        </p:nvPicPr>
        <p:blipFill>
          <a:blip r:embed="rId2"/>
          <a:stretch>
            <a:fillRect/>
          </a:stretch>
        </p:blipFill>
        <p:spPr>
          <a:xfrm>
            <a:off x="1371600" y="1295400"/>
            <a:ext cx="6580188" cy="5375275"/>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文本框 67588"/>
          <p:cNvSpPr txBox="1"/>
          <p:nvPr/>
        </p:nvSpPr>
        <p:spPr>
          <a:xfrm>
            <a:off x="288925" y="600075"/>
            <a:ext cx="8778875" cy="5370513"/>
          </a:xfrm>
          <a:prstGeom prst="rect">
            <a:avLst/>
          </a:prstGeom>
          <a:noFill/>
          <a:ln w="9525">
            <a:noFill/>
          </a:ln>
        </p:spPr>
        <p:txBody>
          <a:bodyPr anchor="t" anchorCtr="0">
            <a:spAutoFit/>
          </a:bodyPr>
          <a:lstStyle/>
          <a:p>
            <a:pPr>
              <a:lnSpc>
                <a:spcPct val="170000"/>
              </a:lnSpc>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控制符的含义如下：</a:t>
            </a:r>
            <a:r>
              <a:rPr lang="zh-CN" altLang="en-US" sz="2000" dirty="0">
                <a:latin typeface="Times New Roman" panose="02020603050405020304" pitchFamily="18" charset="0"/>
                <a:ea typeface="宋体" panose="02010600030101010101" pitchFamily="2" charset="-122"/>
              </a:rPr>
              <a:t>  </a:t>
            </a:r>
          </a:p>
          <a:p>
            <a:pPr>
              <a:lnSpc>
                <a:spcPct val="17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NUL  Null</a:t>
            </a:r>
            <a:r>
              <a:rPr lang="zh-CN" altLang="en-US" sz="2000" dirty="0">
                <a:latin typeface="Times New Roman" panose="02020603050405020304" pitchFamily="18" charset="0"/>
                <a:ea typeface="宋体" panose="02010600030101010101" pitchFamily="2" charset="-122"/>
              </a:rPr>
              <a:t>空白 		         </a:t>
            </a:r>
            <a:r>
              <a:rPr lang="en-US" altLang="zh-CN" sz="2000">
                <a:latin typeface="Times New Roman" panose="02020603050405020304" pitchFamily="18" charset="0"/>
                <a:ea typeface="宋体" panose="02010600030101010101" pitchFamily="2" charset="-122"/>
              </a:rPr>
              <a:t>DC1   Device Control 1</a:t>
            </a:r>
            <a:r>
              <a:rPr lang="zh-CN" altLang="en-US" sz="2000" dirty="0">
                <a:latin typeface="Times New Roman" panose="02020603050405020304" pitchFamily="18" charset="0"/>
                <a:ea typeface="宋体" panose="02010600030101010101" pitchFamily="2" charset="-122"/>
              </a:rPr>
              <a:t>设备控制</a:t>
            </a:r>
            <a:r>
              <a:rPr lang="en-US" altLang="zh-CN" sz="2000">
                <a:latin typeface="Times New Roman" panose="02020603050405020304" pitchFamily="18" charset="0"/>
                <a:ea typeface="宋体" panose="02010600030101010101" pitchFamily="2" charset="-122"/>
              </a:rPr>
              <a:t>1</a:t>
            </a:r>
            <a:r>
              <a:rPr lang="zh-CN" altLang="en-US" sz="2000">
                <a:latin typeface="Times New Roman" panose="02020603050405020304" pitchFamily="18" charset="0"/>
                <a:ea typeface="宋体" panose="02010600030101010101" pitchFamily="2" charset="-122"/>
              </a:rPr>
              <a:t></a:t>
            </a:r>
          </a:p>
          <a:p>
            <a:pPr>
              <a:lnSpc>
                <a:spcPct val="170000"/>
              </a:lnSpc>
            </a:pPr>
            <a:r>
              <a:rPr lang="zh-CN" altLang="en-US" sz="200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SOH  Start of Heading</a:t>
            </a:r>
            <a:r>
              <a:rPr lang="zh-CN" altLang="en-US" sz="2000" dirty="0">
                <a:latin typeface="Times New Roman" panose="02020603050405020304" pitchFamily="18" charset="0"/>
                <a:ea typeface="宋体" panose="02010600030101010101" pitchFamily="2" charset="-122"/>
              </a:rPr>
              <a:t>标题开始          </a:t>
            </a:r>
            <a:r>
              <a:rPr lang="en-US" altLang="zh-CN" sz="2000">
                <a:latin typeface="Times New Roman" panose="02020603050405020304" pitchFamily="18" charset="0"/>
                <a:ea typeface="宋体" panose="02010600030101010101" pitchFamily="2" charset="-122"/>
              </a:rPr>
              <a:t>DC2   Device Control 2</a:t>
            </a:r>
            <a:r>
              <a:rPr lang="zh-CN" altLang="en-US" sz="2000" dirty="0">
                <a:latin typeface="Times New Roman" panose="02020603050405020304" pitchFamily="18" charset="0"/>
                <a:ea typeface="宋体" panose="02010600030101010101" pitchFamily="2" charset="-122"/>
              </a:rPr>
              <a:t>设备控制</a:t>
            </a:r>
            <a:r>
              <a:rPr lang="en-US" altLang="zh-CN" sz="2000">
                <a:latin typeface="Times New Roman" panose="02020603050405020304" pitchFamily="18" charset="0"/>
                <a:ea typeface="宋体" panose="02010600030101010101" pitchFamily="2" charset="-122"/>
              </a:rPr>
              <a:t>2</a:t>
            </a:r>
            <a:r>
              <a:rPr lang="zh-CN" altLang="en-US" sz="2000">
                <a:latin typeface="Times New Roman" panose="02020603050405020304" pitchFamily="18" charset="0"/>
                <a:ea typeface="宋体" panose="02010600030101010101" pitchFamily="2" charset="-122"/>
              </a:rPr>
              <a:t></a:t>
            </a:r>
          </a:p>
          <a:p>
            <a:pPr>
              <a:lnSpc>
                <a:spcPct val="170000"/>
              </a:lnSpc>
            </a:pPr>
            <a:r>
              <a:rPr lang="zh-CN" altLang="en-US" sz="200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STX  Start of Text</a:t>
            </a:r>
            <a:r>
              <a:rPr lang="zh-CN" altLang="en-US" sz="2000" dirty="0">
                <a:latin typeface="Times New Roman" panose="02020603050405020304" pitchFamily="18" charset="0"/>
                <a:ea typeface="宋体" panose="02010600030101010101" pitchFamily="2" charset="-122"/>
              </a:rPr>
              <a:t>正文开始                 </a:t>
            </a:r>
            <a:r>
              <a:rPr lang="en-US" altLang="zh-CN" sz="2000">
                <a:latin typeface="Times New Roman" panose="02020603050405020304" pitchFamily="18" charset="0"/>
                <a:ea typeface="宋体" panose="02010600030101010101" pitchFamily="2" charset="-122"/>
              </a:rPr>
              <a:t>DC3    Device Control 3</a:t>
            </a:r>
            <a:r>
              <a:rPr lang="zh-CN" altLang="en-US" sz="2000" dirty="0">
                <a:latin typeface="Times New Roman" panose="02020603050405020304" pitchFamily="18" charset="0"/>
                <a:ea typeface="宋体" panose="02010600030101010101" pitchFamily="2" charset="-122"/>
              </a:rPr>
              <a:t>设备控制</a:t>
            </a:r>
            <a:r>
              <a:rPr lang="en-US" altLang="zh-CN" sz="2000">
                <a:latin typeface="Times New Roman" panose="02020603050405020304" pitchFamily="18" charset="0"/>
                <a:ea typeface="宋体" panose="02010600030101010101" pitchFamily="2" charset="-122"/>
              </a:rPr>
              <a:t>3</a:t>
            </a:r>
            <a:r>
              <a:rPr lang="zh-CN" altLang="en-US" sz="2000">
                <a:latin typeface="Times New Roman" panose="02020603050405020304" pitchFamily="18" charset="0"/>
                <a:ea typeface="宋体" panose="02010600030101010101" pitchFamily="2" charset="-122"/>
              </a:rPr>
              <a:t></a:t>
            </a:r>
          </a:p>
          <a:p>
            <a:pPr>
              <a:lnSpc>
                <a:spcPct val="170000"/>
              </a:lnSpc>
            </a:pPr>
            <a:r>
              <a:rPr lang="zh-CN" altLang="en-US" sz="200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ETX  End of Text</a:t>
            </a:r>
            <a:r>
              <a:rPr lang="zh-CN" altLang="en-US" sz="2000" dirty="0">
                <a:latin typeface="Times New Roman" panose="02020603050405020304" pitchFamily="18" charset="0"/>
                <a:ea typeface="宋体" panose="02010600030101010101" pitchFamily="2" charset="-122"/>
              </a:rPr>
              <a:t>正文结束                  </a:t>
            </a:r>
            <a:r>
              <a:rPr lang="en-US" altLang="zh-CN" sz="2000">
                <a:latin typeface="Times New Roman" panose="02020603050405020304" pitchFamily="18" charset="0"/>
                <a:ea typeface="宋体" panose="02010600030101010101" pitchFamily="2" charset="-122"/>
              </a:rPr>
              <a:t>DC4   Device Control 4</a:t>
            </a:r>
            <a:r>
              <a:rPr lang="zh-CN" altLang="en-US" sz="2000" dirty="0">
                <a:latin typeface="Times New Roman" panose="02020603050405020304" pitchFamily="18" charset="0"/>
                <a:ea typeface="宋体" panose="02010600030101010101" pitchFamily="2" charset="-122"/>
              </a:rPr>
              <a:t>设备控制</a:t>
            </a:r>
            <a:r>
              <a:rPr lang="en-US" altLang="zh-CN" sz="2000">
                <a:latin typeface="Times New Roman" panose="02020603050405020304" pitchFamily="18" charset="0"/>
                <a:ea typeface="宋体" panose="02010600030101010101" pitchFamily="2" charset="-122"/>
              </a:rPr>
              <a:t>4</a:t>
            </a:r>
            <a:r>
              <a:rPr lang="zh-CN" altLang="en-US" sz="2000">
                <a:latin typeface="Times New Roman" panose="02020603050405020304" pitchFamily="18" charset="0"/>
                <a:ea typeface="宋体" panose="02010600030101010101" pitchFamily="2" charset="-122"/>
              </a:rPr>
              <a:t></a:t>
            </a:r>
          </a:p>
          <a:p>
            <a:pPr>
              <a:lnSpc>
                <a:spcPct val="170000"/>
              </a:lnSpc>
            </a:pPr>
            <a:r>
              <a:rPr lang="zh-CN" altLang="en-US" sz="200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EOT  End of Transmission</a:t>
            </a:r>
            <a:r>
              <a:rPr lang="zh-CN" altLang="en-US" sz="2000" dirty="0">
                <a:latin typeface="Times New Roman" panose="02020603050405020304" pitchFamily="18" charset="0"/>
                <a:ea typeface="宋体" panose="02010600030101010101" pitchFamily="2" charset="-122"/>
              </a:rPr>
              <a:t>传输结束    </a:t>
            </a:r>
            <a:r>
              <a:rPr lang="en-US" altLang="zh-CN" sz="2000">
                <a:latin typeface="Times New Roman" panose="02020603050405020304" pitchFamily="18" charset="0"/>
                <a:ea typeface="宋体" panose="02010600030101010101" pitchFamily="2" charset="-122"/>
              </a:rPr>
              <a:t>NAK  Negative Acknowledge</a:t>
            </a:r>
            <a:r>
              <a:rPr lang="zh-CN" altLang="en-US" sz="2000" dirty="0">
                <a:latin typeface="Times New Roman" panose="02020603050405020304" pitchFamily="18" charset="0"/>
                <a:ea typeface="宋体" panose="02010600030101010101" pitchFamily="2" charset="-122"/>
              </a:rPr>
              <a:t>否认</a:t>
            </a:r>
          </a:p>
          <a:p>
            <a:pPr>
              <a:lnSpc>
                <a:spcPct val="17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ENQ  Enquiry</a:t>
            </a:r>
            <a:r>
              <a:rPr lang="zh-CN" altLang="en-US" sz="2000" dirty="0">
                <a:latin typeface="Times New Roman" panose="02020603050405020304" pitchFamily="18" charset="0"/>
                <a:ea typeface="宋体" panose="02010600030101010101" pitchFamily="2" charset="-122"/>
              </a:rPr>
              <a:t>询问                                </a:t>
            </a:r>
            <a:r>
              <a:rPr lang="en-US" altLang="zh-CN" sz="2000">
                <a:latin typeface="Times New Roman" panose="02020603050405020304" pitchFamily="18" charset="0"/>
                <a:ea typeface="宋体" panose="02010600030101010101" pitchFamily="2" charset="-122"/>
              </a:rPr>
              <a:t>SYN  Synchronous Idle</a:t>
            </a:r>
            <a:r>
              <a:rPr lang="zh-CN" altLang="en-US" sz="2000" dirty="0">
                <a:latin typeface="Times New Roman" panose="02020603050405020304" pitchFamily="18" charset="0"/>
                <a:ea typeface="宋体" panose="02010600030101010101" pitchFamily="2" charset="-122"/>
              </a:rPr>
              <a:t>同步空传</a:t>
            </a:r>
          </a:p>
          <a:p>
            <a:pPr>
              <a:lnSpc>
                <a:spcPct val="17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ACK  Acknowledge</a:t>
            </a:r>
            <a:r>
              <a:rPr lang="zh-CN" altLang="en-US" sz="2000" dirty="0">
                <a:latin typeface="Times New Roman" panose="02020603050405020304" pitchFamily="18" charset="0"/>
                <a:ea typeface="宋体" panose="02010600030101010101" pitchFamily="2" charset="-122"/>
              </a:rPr>
              <a:t>确认                      </a:t>
            </a:r>
            <a:r>
              <a:rPr lang="en-US" altLang="zh-CN" sz="2000">
                <a:latin typeface="Times New Roman" panose="02020603050405020304" pitchFamily="18" charset="0"/>
                <a:ea typeface="宋体" panose="02010600030101010101" pitchFamily="2" charset="-122"/>
              </a:rPr>
              <a:t>ETB  End of Transmission Block</a:t>
            </a:r>
            <a:r>
              <a:rPr lang="zh-CN" altLang="en-US" sz="2000" dirty="0">
                <a:latin typeface="Times New Roman" panose="02020603050405020304" pitchFamily="18" charset="0"/>
                <a:ea typeface="宋体" panose="02010600030101010101" pitchFamily="2" charset="-122"/>
              </a:rPr>
              <a:t>块结束</a:t>
            </a:r>
          </a:p>
          <a:p>
            <a:pPr>
              <a:lnSpc>
                <a:spcPct val="17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BEL   Bell</a:t>
            </a:r>
            <a:r>
              <a:rPr lang="zh-CN" altLang="en-US" sz="2000" dirty="0">
                <a:latin typeface="Times New Roman" panose="02020603050405020304" pitchFamily="18" charset="0"/>
                <a:ea typeface="宋体" panose="02010600030101010101" pitchFamily="2" charset="-122"/>
              </a:rPr>
              <a:t>响铃</a:t>
            </a:r>
            <a:r>
              <a:rPr lang="en-US" altLang="zh-CN" sz="200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告警</a:t>
            </a:r>
            <a:r>
              <a:rPr lang="en-US" altLang="zh-CN" sz="2000">
                <a:latin typeface="Times New Roman" panose="02020603050405020304" pitchFamily="18" charset="0"/>
                <a:ea typeface="宋体" panose="02010600030101010101" pitchFamily="2" charset="-122"/>
              </a:rPr>
              <a:t>)                           CAN   Cancel</a:t>
            </a:r>
            <a:r>
              <a:rPr lang="zh-CN" altLang="en-US" sz="2000" dirty="0">
                <a:latin typeface="Times New Roman" panose="02020603050405020304" pitchFamily="18" charset="0"/>
                <a:ea typeface="宋体" panose="02010600030101010101" pitchFamily="2" charset="-122"/>
              </a:rPr>
              <a:t>取消</a:t>
            </a:r>
          </a:p>
          <a:p>
            <a:pPr>
              <a:lnSpc>
                <a:spcPct val="17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BS     Backspace</a:t>
            </a:r>
            <a:r>
              <a:rPr lang="zh-CN" altLang="en-US" sz="2000" dirty="0">
                <a:latin typeface="Times New Roman" panose="02020603050405020304" pitchFamily="18" charset="0"/>
                <a:ea typeface="宋体" panose="02010600030101010101" pitchFamily="2" charset="-122"/>
              </a:rPr>
              <a:t>退一格                        </a:t>
            </a:r>
            <a:r>
              <a:rPr lang="en-US" altLang="zh-CN" sz="2000">
                <a:latin typeface="Times New Roman" panose="02020603050405020304" pitchFamily="18" charset="0"/>
                <a:ea typeface="宋体" panose="02010600030101010101" pitchFamily="2" charset="-122"/>
              </a:rPr>
              <a:t>EM   End of Medium</a:t>
            </a:r>
            <a:r>
              <a:rPr lang="zh-CN" altLang="en-US" sz="2000" dirty="0">
                <a:latin typeface="Times New Roman" panose="02020603050405020304" pitchFamily="18" charset="0"/>
                <a:ea typeface="宋体" panose="02010600030101010101" pitchFamily="2" charset="-122"/>
              </a:rPr>
              <a:t>纸尽</a:t>
            </a:r>
            <a:endParaRPr lang="zh-CN" altLang="en-US" sz="2000">
              <a:latin typeface="Times New Roman" panose="02020603050405020304" pitchFamily="18"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文本框 68611"/>
          <p:cNvSpPr txBox="1"/>
          <p:nvPr/>
        </p:nvSpPr>
        <p:spPr>
          <a:xfrm>
            <a:off x="381000" y="609600"/>
            <a:ext cx="8732838" cy="4968875"/>
          </a:xfrm>
          <a:prstGeom prst="rect">
            <a:avLst/>
          </a:prstGeom>
          <a:noFill/>
          <a:ln w="9525">
            <a:noFill/>
          </a:ln>
        </p:spPr>
        <p:txBody>
          <a:bodyPr anchor="t" anchorCtr="0">
            <a:spAutoFit/>
          </a:bodyPr>
          <a:lstStyle/>
          <a:p>
            <a:pPr>
              <a:lnSpc>
                <a:spcPct val="200000"/>
              </a:lnSpc>
            </a:pPr>
            <a:r>
              <a:rPr lang="en-US" altLang="zh-CN" sz="2000">
                <a:latin typeface="Times New Roman" panose="02020603050405020304" pitchFamily="18" charset="0"/>
                <a:ea typeface="宋体" panose="02010600030101010101" pitchFamily="2" charset="-122"/>
              </a:rPr>
              <a:t> HT      Horizontal Tabulation</a:t>
            </a:r>
            <a:r>
              <a:rPr lang="zh-CN" altLang="en-US" sz="2000" dirty="0">
                <a:latin typeface="Times New Roman" panose="02020603050405020304" pitchFamily="18" charset="0"/>
                <a:ea typeface="宋体" panose="02010600030101010101" pitchFamily="2" charset="-122"/>
              </a:rPr>
              <a:t>水平列表      </a:t>
            </a:r>
            <a:r>
              <a:rPr lang="en-US" altLang="zh-CN" sz="2000">
                <a:latin typeface="Times New Roman" panose="02020603050405020304" pitchFamily="18" charset="0"/>
                <a:ea typeface="宋体" panose="02010600030101010101" pitchFamily="2" charset="-122"/>
              </a:rPr>
              <a:t>SUB   Substitute</a:t>
            </a:r>
            <a:r>
              <a:rPr lang="zh-CN" altLang="en-US" sz="2000" dirty="0">
                <a:latin typeface="Times New Roman" panose="02020603050405020304" pitchFamily="18" charset="0"/>
                <a:ea typeface="宋体" panose="02010600030101010101" pitchFamily="2" charset="-122"/>
              </a:rPr>
              <a:t>替换</a:t>
            </a:r>
          </a:p>
          <a:p>
            <a:pPr>
              <a:lnSpc>
                <a:spcPct val="20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LF       Line Feed</a:t>
            </a:r>
            <a:r>
              <a:rPr lang="zh-CN" altLang="en-US" sz="2000" dirty="0">
                <a:latin typeface="Times New Roman" panose="02020603050405020304" pitchFamily="18" charset="0"/>
                <a:ea typeface="宋体" panose="02010600030101010101" pitchFamily="2" charset="-122"/>
              </a:rPr>
              <a:t>换行                                  </a:t>
            </a:r>
            <a:r>
              <a:rPr lang="en-US" altLang="zh-CN" sz="2000">
                <a:latin typeface="Times New Roman" panose="02020603050405020304" pitchFamily="18" charset="0"/>
                <a:ea typeface="宋体" panose="02010600030101010101" pitchFamily="2" charset="-122"/>
              </a:rPr>
              <a:t>ESC  Escape</a:t>
            </a:r>
            <a:r>
              <a:rPr lang="zh-CN" altLang="en-US" sz="2000" dirty="0">
                <a:latin typeface="Times New Roman" panose="02020603050405020304" pitchFamily="18" charset="0"/>
                <a:ea typeface="宋体" panose="02010600030101010101" pitchFamily="2" charset="-122"/>
              </a:rPr>
              <a:t>脱离</a:t>
            </a:r>
          </a:p>
          <a:p>
            <a:pPr>
              <a:lnSpc>
                <a:spcPct val="20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VT      Vertical Tabulation</a:t>
            </a:r>
            <a:r>
              <a:rPr lang="zh-CN" altLang="en-US" sz="2000" dirty="0">
                <a:latin typeface="Times New Roman" panose="02020603050405020304" pitchFamily="18" charset="0"/>
                <a:ea typeface="宋体" panose="02010600030101010101" pitchFamily="2" charset="-122"/>
              </a:rPr>
              <a:t>垂直列表           </a:t>
            </a:r>
            <a:r>
              <a:rPr lang="en-US" altLang="zh-CN" sz="2000">
                <a:latin typeface="Times New Roman" panose="02020603050405020304" pitchFamily="18" charset="0"/>
                <a:ea typeface="宋体" panose="02010600030101010101" pitchFamily="2" charset="-122"/>
              </a:rPr>
              <a:t>FS     File Separator</a:t>
            </a:r>
            <a:r>
              <a:rPr lang="zh-CN" altLang="en-US" sz="2000" dirty="0">
                <a:latin typeface="Times New Roman" panose="02020603050405020304" pitchFamily="18" charset="0"/>
                <a:ea typeface="宋体" panose="02010600030101010101" pitchFamily="2" charset="-122"/>
              </a:rPr>
              <a:t>文件分离符</a:t>
            </a:r>
          </a:p>
          <a:p>
            <a:pPr>
              <a:lnSpc>
                <a:spcPct val="20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FF       Form Feed  </a:t>
            </a:r>
            <a:r>
              <a:rPr lang="zh-CN" altLang="en-US" sz="2000" dirty="0">
                <a:latin typeface="Times New Roman" panose="02020603050405020304" pitchFamily="18" charset="0"/>
                <a:ea typeface="宋体" panose="02010600030101010101" pitchFamily="2" charset="-122"/>
              </a:rPr>
              <a:t>走纸                               </a:t>
            </a:r>
            <a:r>
              <a:rPr lang="en-US" altLang="zh-CN" sz="2000">
                <a:latin typeface="Times New Roman" panose="02020603050405020304" pitchFamily="18" charset="0"/>
                <a:ea typeface="宋体" panose="02010600030101010101" pitchFamily="2" charset="-122"/>
              </a:rPr>
              <a:t>GS    Group Separator</a:t>
            </a:r>
            <a:r>
              <a:rPr lang="zh-CN" altLang="en-US" sz="2000" dirty="0">
                <a:latin typeface="Times New Roman" panose="02020603050405020304" pitchFamily="18" charset="0"/>
                <a:ea typeface="宋体" panose="02010600030101010101" pitchFamily="2" charset="-122"/>
              </a:rPr>
              <a:t>字组分离符</a:t>
            </a:r>
          </a:p>
          <a:p>
            <a:pPr>
              <a:lnSpc>
                <a:spcPct val="20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CR      Carriage Return</a:t>
            </a:r>
            <a:r>
              <a:rPr lang="zh-CN" altLang="en-US" sz="2000" dirty="0">
                <a:latin typeface="Times New Roman" panose="02020603050405020304" pitchFamily="18" charset="0"/>
                <a:ea typeface="宋体" panose="02010600030101010101" pitchFamily="2" charset="-122"/>
              </a:rPr>
              <a:t>回车                         </a:t>
            </a:r>
            <a:r>
              <a:rPr lang="en-US" altLang="zh-CN" sz="2000">
                <a:latin typeface="Times New Roman" panose="02020603050405020304" pitchFamily="18" charset="0"/>
                <a:ea typeface="宋体" panose="02010600030101010101" pitchFamily="2" charset="-122"/>
              </a:rPr>
              <a:t>RS     Record Separator</a:t>
            </a:r>
            <a:r>
              <a:rPr lang="zh-CN" altLang="en-US" sz="2000" dirty="0">
                <a:latin typeface="Times New Roman" panose="02020603050405020304" pitchFamily="18" charset="0"/>
                <a:ea typeface="宋体" panose="02010600030101010101" pitchFamily="2" charset="-122"/>
              </a:rPr>
              <a:t>记录分离符</a:t>
            </a:r>
          </a:p>
          <a:p>
            <a:pPr>
              <a:lnSpc>
                <a:spcPct val="20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SO      Shift Out</a:t>
            </a:r>
            <a:r>
              <a:rPr lang="zh-CN" altLang="en-US" sz="2000" dirty="0">
                <a:latin typeface="Times New Roman" panose="02020603050405020304" pitchFamily="18" charset="0"/>
                <a:ea typeface="宋体" panose="02010600030101010101" pitchFamily="2" charset="-122"/>
              </a:rPr>
              <a:t>移出                                    </a:t>
            </a:r>
            <a:r>
              <a:rPr lang="en-US" altLang="zh-CN" sz="2000">
                <a:latin typeface="Times New Roman" panose="02020603050405020304" pitchFamily="18" charset="0"/>
                <a:ea typeface="宋体" panose="02010600030101010101" pitchFamily="2" charset="-122"/>
              </a:rPr>
              <a:t>US     Unit Separator</a:t>
            </a:r>
            <a:r>
              <a:rPr lang="zh-CN" altLang="en-US" sz="2000" dirty="0">
                <a:latin typeface="Times New Roman" panose="02020603050405020304" pitchFamily="18" charset="0"/>
                <a:ea typeface="宋体" panose="02010600030101010101" pitchFamily="2" charset="-122"/>
              </a:rPr>
              <a:t>单元分离符</a:t>
            </a:r>
          </a:p>
          <a:p>
            <a:pPr>
              <a:lnSpc>
                <a:spcPct val="200000"/>
              </a:lnSpc>
            </a:pPr>
            <a:r>
              <a:rPr lang="zh-CN" altLang="en-US" sz="2000" dirty="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SI       Shift In</a:t>
            </a:r>
            <a:r>
              <a:rPr lang="zh-CN" altLang="en-US" sz="2000" dirty="0">
                <a:latin typeface="Times New Roman" panose="02020603050405020304" pitchFamily="18" charset="0"/>
                <a:ea typeface="宋体" panose="02010600030101010101" pitchFamily="2" charset="-122"/>
              </a:rPr>
              <a:t>移入                                       </a:t>
            </a:r>
            <a:r>
              <a:rPr lang="en-US" altLang="zh-CN" sz="2000">
                <a:latin typeface="Times New Roman" panose="02020603050405020304" pitchFamily="18" charset="0"/>
                <a:ea typeface="宋体" panose="02010600030101010101" pitchFamily="2" charset="-122"/>
              </a:rPr>
              <a:t>SP      Space</a:t>
            </a:r>
            <a:r>
              <a:rPr lang="zh-CN" altLang="en-US" sz="2000" dirty="0">
                <a:latin typeface="Times New Roman" panose="02020603050405020304" pitchFamily="18" charset="0"/>
                <a:ea typeface="宋体" panose="02010600030101010101" pitchFamily="2" charset="-122"/>
              </a:rPr>
              <a:t>空格</a:t>
            </a:r>
          </a:p>
          <a:p>
            <a:pPr>
              <a:lnSpc>
                <a:spcPct val="200000"/>
              </a:lnSpc>
            </a:pPr>
            <a:r>
              <a:rPr lang="zh-CN" altLang="en-US" sz="2000">
                <a:latin typeface="Times New Roman" panose="02020603050405020304" pitchFamily="18" charset="0"/>
                <a:ea typeface="宋体" panose="02010600030101010101" pitchFamily="2" charset="-122"/>
              </a:rPr>
              <a:t> </a:t>
            </a:r>
            <a:r>
              <a:rPr lang="en-US" altLang="zh-CN" sz="2000">
                <a:latin typeface="Times New Roman" panose="02020603050405020304" pitchFamily="18" charset="0"/>
                <a:ea typeface="宋体" panose="02010600030101010101" pitchFamily="2" charset="-122"/>
              </a:rPr>
              <a:t>DLE   Data Link Escape</a:t>
            </a:r>
            <a:r>
              <a:rPr lang="zh-CN" altLang="en-US" sz="2000" dirty="0">
                <a:latin typeface="Times New Roman" panose="02020603050405020304" pitchFamily="18" charset="0"/>
                <a:ea typeface="宋体" panose="02010600030101010101" pitchFamily="2" charset="-122"/>
              </a:rPr>
              <a:t>数据链路换码       </a:t>
            </a:r>
            <a:r>
              <a:rPr lang="en-US" altLang="zh-CN" sz="2000">
                <a:latin typeface="Times New Roman" panose="02020603050405020304" pitchFamily="18" charset="0"/>
                <a:ea typeface="宋体" panose="02010600030101010101" pitchFamily="2" charset="-122"/>
              </a:rPr>
              <a:t>DEL   Delete</a:t>
            </a:r>
            <a:r>
              <a:rPr lang="zh-CN" altLang="en-US" sz="2000" dirty="0">
                <a:latin typeface="Times New Roman" panose="02020603050405020304" pitchFamily="18" charset="0"/>
                <a:ea typeface="宋体" panose="02010600030101010101" pitchFamily="2" charset="-122"/>
              </a:rPr>
              <a:t>删除</a:t>
            </a:r>
            <a:endParaRPr lang="zh-CN" altLang="en-US" sz="2000">
              <a:latin typeface="Times New Roman" panose="02020603050405020304" pitchFamily="18"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文本框 92163"/>
          <p:cNvSpPr txBox="1"/>
          <p:nvPr/>
        </p:nvSpPr>
        <p:spPr>
          <a:xfrm>
            <a:off x="228600" y="3175"/>
            <a:ext cx="6996113" cy="2306638"/>
          </a:xfrm>
          <a:prstGeom prst="rect">
            <a:avLst/>
          </a:prstGeom>
          <a:noFill/>
          <a:ln w="9525">
            <a:noFill/>
          </a:ln>
        </p:spPr>
        <p:txBody>
          <a:bodyPr wrap="none" anchor="t" anchorCtr="0">
            <a:spAutoFit/>
          </a:bodyPr>
          <a:lstStyle/>
          <a:p>
            <a:r>
              <a:rPr lang="zh-CN" altLang="en-US" sz="4800" dirty="0">
                <a:latin typeface="Arial" panose="020B0604020202020204" pitchFamily="34" charset="0"/>
                <a:ea typeface="宋体" panose="02010600030101010101" pitchFamily="2" charset="-122"/>
              </a:rPr>
              <a:t>作业：</a:t>
            </a:r>
          </a:p>
          <a:p>
            <a:endParaRPr lang="zh-CN" altLang="en-US" sz="4800" dirty="0">
              <a:latin typeface="Arial" panose="020B0604020202020204" pitchFamily="34" charset="0"/>
              <a:ea typeface="宋体" panose="02010600030101010101" pitchFamily="2" charset="-122"/>
            </a:endParaRPr>
          </a:p>
          <a:p>
            <a:r>
              <a:rPr lang="en-US" altLang="zh-CN" sz="4800">
                <a:latin typeface="Arial" panose="020B0604020202020204" pitchFamily="34" charset="0"/>
                <a:ea typeface="宋体" panose="02010600030101010101" pitchFamily="2" charset="-122"/>
              </a:rPr>
              <a:t>P30: 1-1(3);1-2(3);1-4(3).</a:t>
            </a:r>
          </a:p>
        </p:txBody>
      </p:sp>
      <p:pic>
        <p:nvPicPr>
          <p:cNvPr id="70658" name="图片 1" descr="课堂练习"/>
          <p:cNvPicPr>
            <a:picLocks noChangeAspect="1"/>
          </p:cNvPicPr>
          <p:nvPr>
            <p:custDataLst>
              <p:tags r:id="rId1"/>
            </p:custDataLst>
          </p:nvPr>
        </p:nvPicPr>
        <p:blipFill>
          <a:blip r:embed="rId3"/>
          <a:stretch>
            <a:fillRect/>
          </a:stretch>
        </p:blipFill>
        <p:spPr>
          <a:xfrm rot="-5400000">
            <a:off x="2378075" y="893763"/>
            <a:ext cx="4160838" cy="739775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图片 7"/>
          <p:cNvPicPr>
            <a:picLocks noChangeAspect="1"/>
          </p:cNvPicPr>
          <p:nvPr/>
        </p:nvPicPr>
        <p:blipFill>
          <a:blip r:embed="rId3"/>
          <a:srcRect l="5040"/>
          <a:stretch>
            <a:fillRect/>
          </a:stretch>
        </p:blipFill>
        <p:spPr>
          <a:xfrm>
            <a:off x="-7937" y="1270000"/>
            <a:ext cx="9151937" cy="2878138"/>
          </a:xfrm>
          <a:prstGeom prst="rect">
            <a:avLst/>
          </a:prstGeom>
          <a:noFill/>
          <a:ln w="9525">
            <a:noFill/>
          </a:ln>
        </p:spPr>
      </p:pic>
      <p:sp>
        <p:nvSpPr>
          <p:cNvPr id="94210" name="矩形 3"/>
          <p:cNvSpPr/>
          <p:nvPr/>
        </p:nvSpPr>
        <p:spPr>
          <a:xfrm>
            <a:off x="0" y="5500688"/>
            <a:ext cx="8832850" cy="522287"/>
          </a:xfrm>
          <a:prstGeom prst="rect">
            <a:avLst/>
          </a:prstGeom>
          <a:noFill/>
          <a:ln w="9525">
            <a:noFill/>
          </a:ln>
        </p:spPr>
        <p:txBody>
          <a:bodyPr wrap="square" anchor="t" anchorCtr="0">
            <a:spAutoFit/>
          </a:bodyPr>
          <a:lstStyle/>
          <a:p>
            <a:pPr algn="ctr"/>
            <a:r>
              <a:rPr lang="zh-CN" altLang="en-US" sz="2800" b="1" dirty="0">
                <a:solidFill>
                  <a:srgbClr val="8D3150"/>
                </a:solidFill>
                <a:latin typeface="华文楷体" panose="02010600040101010101" pitchFamily="2" charset="-122"/>
                <a:ea typeface="华文楷体" panose="02010600040101010101" pitchFamily="2" charset="-122"/>
              </a:rPr>
              <a:t>王</a:t>
            </a:r>
            <a:r>
              <a:rPr lang="en-US" altLang="zh-CN" sz="2800" b="1" dirty="0">
                <a:solidFill>
                  <a:srgbClr val="8D3150"/>
                </a:solidFill>
                <a:latin typeface="华文楷体" panose="02010600040101010101" pitchFamily="2" charset="-122"/>
                <a:ea typeface="华文楷体" panose="02010600040101010101" pitchFamily="2" charset="-122"/>
              </a:rPr>
              <a:t>  </a:t>
            </a:r>
            <a:r>
              <a:rPr lang="zh-CN" altLang="en-US" sz="2800" b="1" dirty="0">
                <a:solidFill>
                  <a:srgbClr val="8D3150"/>
                </a:solidFill>
                <a:latin typeface="华文楷体" panose="02010600040101010101" pitchFamily="2" charset="-122"/>
                <a:ea typeface="华文楷体" panose="02010600040101010101" pitchFamily="2" charset="-122"/>
              </a:rPr>
              <a:t>佳                    </a:t>
            </a:r>
            <a:endParaRPr lang="en-US" altLang="zh-CN" sz="2800" b="1" dirty="0">
              <a:solidFill>
                <a:srgbClr val="8D315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4"/>
          <a:stretch>
            <a:fillRect/>
          </a:stretch>
        </p:blipFill>
        <p:spPr>
          <a:xfrm>
            <a:off x="-12700" y="3765550"/>
            <a:ext cx="7489825" cy="1214438"/>
          </a:xfrm>
          <a:prstGeom prst="rect">
            <a:avLst/>
          </a:prstGeom>
          <a:ln>
            <a:noFill/>
          </a:ln>
          <a:effectLst>
            <a:outerShdw blurRad="292100" dist="139700" dir="2700000" algn="tl" rotWithShape="0">
              <a:srgbClr val="333333">
                <a:alpha val="65000"/>
              </a:srgbClr>
            </a:outerShdw>
          </a:effectLst>
        </p:spPr>
      </p:pic>
      <p:sp>
        <p:nvSpPr>
          <p:cNvPr id="94212" name="矩形 14"/>
          <p:cNvSpPr/>
          <p:nvPr/>
        </p:nvSpPr>
        <p:spPr>
          <a:xfrm>
            <a:off x="-214312" y="3914775"/>
            <a:ext cx="7894637" cy="830263"/>
          </a:xfrm>
          <a:prstGeom prst="rect">
            <a:avLst/>
          </a:prstGeom>
          <a:noFill/>
          <a:ln w="9525">
            <a:noFill/>
          </a:ln>
        </p:spPr>
        <p:txBody>
          <a:bodyPr wrap="square" anchor="t" anchorCtr="0">
            <a:spAutoFit/>
          </a:bodyPr>
          <a:lstStyle/>
          <a:p>
            <a:pPr algn="ctr"/>
            <a:r>
              <a:rPr lang="zh-CN" altLang="en-US" sz="4800" b="1" dirty="0">
                <a:solidFill>
                  <a:schemeClr val="bg1"/>
                </a:solidFill>
                <a:latin typeface="宋体" panose="02010600030101010101" pitchFamily="2" charset="-122"/>
                <a:ea typeface="宋体" panose="02010600030101010101" pitchFamily="2" charset="-122"/>
              </a:rPr>
              <a:t>数字电路</a:t>
            </a:r>
          </a:p>
        </p:txBody>
      </p:sp>
      <p:pic>
        <p:nvPicPr>
          <p:cNvPr id="94213" name="图片 12"/>
          <p:cNvPicPr>
            <a:picLocks noChangeAspect="1"/>
          </p:cNvPicPr>
          <p:nvPr/>
        </p:nvPicPr>
        <p:blipFill>
          <a:blip r:embed="rId5"/>
          <a:stretch>
            <a:fillRect/>
          </a:stretch>
        </p:blipFill>
        <p:spPr>
          <a:xfrm>
            <a:off x="684213" y="261938"/>
            <a:ext cx="2506662" cy="715962"/>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副标题 69634"/>
          <p:cNvSpPr>
            <a:spLocks noGrp="1"/>
          </p:cNvSpPr>
          <p:nvPr>
            <p:ph type="subTitle" idx="1"/>
          </p:nvPr>
        </p:nvSpPr>
        <p:spPr>
          <a:xfrm>
            <a:off x="1368425" y="1844675"/>
            <a:ext cx="6400800" cy="1752600"/>
          </a:xfrm>
        </p:spPr>
        <p:txBody>
          <a:bodyPr anchor="t" anchorCtr="0"/>
          <a:lstStyle/>
          <a:p>
            <a:pPr defTabSz="914400">
              <a:buClrTx/>
              <a:buSzTx/>
              <a:buFontTx/>
            </a:pPr>
            <a:r>
              <a:rPr lang="en-US" altLang="zh-CN" sz="3200" kern="1200" baseline="0">
                <a:latin typeface="+mn-lt"/>
                <a:ea typeface="+mn-ea"/>
                <a:cs typeface="+mn-cs"/>
              </a:rPr>
              <a:t>1.2  </a:t>
            </a:r>
            <a:r>
              <a:rPr lang="zh-CN" altLang="en-US" sz="3200" kern="1200" baseline="0" dirty="0">
                <a:latin typeface="+mn-lt"/>
                <a:ea typeface="+mn-ea"/>
                <a:cs typeface="+mn-cs"/>
              </a:rPr>
              <a:t>逻辑代数的基本运算和门电路 </a:t>
            </a:r>
          </a:p>
          <a:p>
            <a:pPr defTabSz="914400">
              <a:buClrTx/>
              <a:buSzTx/>
              <a:buFontTx/>
            </a:pPr>
            <a:endParaRPr lang="zh-CN" altLang="en-US" sz="3200" kern="1200" baseline="0" dirty="0">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70657"/>
          <p:cNvSpPr>
            <a:spLocks noGrp="1"/>
          </p:cNvSpPr>
          <p:nvPr>
            <p:ph type="title"/>
          </p:nvPr>
        </p:nvSpPr>
        <p:spPr/>
        <p:txBody>
          <a:bodyPr anchor="ctr" anchorCtr="0"/>
          <a:lstStyle/>
          <a:p>
            <a:r>
              <a:rPr lang="zh-CN" altLang="en-US" dirty="0"/>
              <a:t>知识要点 </a:t>
            </a:r>
          </a:p>
        </p:txBody>
      </p:sp>
      <p:sp>
        <p:nvSpPr>
          <p:cNvPr id="97282" name="文本占位符 70658"/>
          <p:cNvSpPr>
            <a:spLocks noGrp="1"/>
          </p:cNvSpPr>
          <p:nvPr>
            <p:ph idx="1"/>
          </p:nvPr>
        </p:nvSpPr>
        <p:spPr>
          <a:xfrm>
            <a:off x="457200" y="1600200"/>
            <a:ext cx="8305800" cy="4525963"/>
          </a:xfrm>
        </p:spPr>
        <p:txBody>
          <a:bodyPr anchor="t" anchorCtr="0"/>
          <a:lstStyle/>
          <a:p>
            <a:r>
              <a:rPr lang="zh-CN" altLang="en-US" dirty="0"/>
              <a:t>掌握逻辑代数的基本概念（包括变量、运算等）；</a:t>
            </a:r>
          </a:p>
          <a:p>
            <a:r>
              <a:rPr lang="zh-CN" altLang="en-US" dirty="0"/>
              <a:t>掌握逻辑代数的基本运算和门电路。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3073"/>
          <p:cNvSpPr>
            <a:spLocks noGrp="1"/>
          </p:cNvSpPr>
          <p:nvPr>
            <p:ph type="title"/>
          </p:nvPr>
        </p:nvSpPr>
        <p:spPr/>
        <p:txBody>
          <a:bodyPr anchor="ctr" anchorCtr="0"/>
          <a:lstStyle/>
          <a:p>
            <a:r>
              <a:rPr lang="zh-CN" altLang="en-US" b="1" dirty="0"/>
              <a:t>知识要点</a:t>
            </a:r>
            <a:r>
              <a:rPr lang="zh-CN" altLang="en-US" dirty="0"/>
              <a:t> </a:t>
            </a:r>
          </a:p>
        </p:txBody>
      </p:sp>
      <p:sp>
        <p:nvSpPr>
          <p:cNvPr id="28674" name="文本占位符 3074"/>
          <p:cNvSpPr>
            <a:spLocks noGrp="1"/>
          </p:cNvSpPr>
          <p:nvPr>
            <p:ph idx="1"/>
          </p:nvPr>
        </p:nvSpPr>
        <p:spPr/>
        <p:txBody>
          <a:bodyPr anchor="t" anchorCtr="0"/>
          <a:lstStyle/>
          <a:p>
            <a:r>
              <a:rPr lang="en-US" altLang="zh-CN" dirty="0"/>
              <a:t> </a:t>
            </a:r>
            <a:r>
              <a:rPr lang="zh-CN" altLang="en-US" b="1" dirty="0"/>
              <a:t>数字系统的基本概念； </a:t>
            </a:r>
            <a:r>
              <a:rPr lang="en-US" altLang="zh-CN" b="1" dirty="0"/>
              <a:t>    </a:t>
            </a:r>
          </a:p>
          <a:p>
            <a:r>
              <a:rPr lang="en-US" altLang="zh-CN" b="1" dirty="0"/>
              <a:t> </a:t>
            </a:r>
            <a:r>
              <a:rPr lang="zh-CN" altLang="en-US" b="1" dirty="0"/>
              <a:t>常用计数制（二进制、八进制、十进制、 十六进制）及其转换；</a:t>
            </a:r>
          </a:p>
          <a:p>
            <a:r>
              <a:rPr lang="zh-CN" altLang="en-US" b="1" dirty="0"/>
              <a:t> 常用的几种代码（</a:t>
            </a:r>
            <a:r>
              <a:rPr lang="en-US" altLang="zh-CN" b="1"/>
              <a:t>BCD</a:t>
            </a:r>
            <a:r>
              <a:rPr lang="zh-CN" altLang="en-US" b="1" dirty="0"/>
              <a:t>码、</a:t>
            </a:r>
            <a:r>
              <a:rPr lang="en-US" altLang="zh-CN" b="1"/>
              <a:t>Gray</a:t>
            </a:r>
            <a:r>
              <a:rPr lang="zh-CN" altLang="en-US" b="1" dirty="0"/>
              <a:t>码和</a:t>
            </a:r>
            <a:r>
              <a:rPr lang="en-US" altLang="zh-CN" b="1"/>
              <a:t>ASCII</a:t>
            </a:r>
            <a:r>
              <a:rPr lang="zh-CN" altLang="en-US" b="1" dirty="0"/>
              <a:t>码）。</a:t>
            </a:r>
          </a:p>
          <a:p>
            <a:endParaRPr lang="zh-CN" alt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标题 71681"/>
          <p:cNvSpPr>
            <a:spLocks noGrp="1"/>
          </p:cNvSpPr>
          <p:nvPr>
            <p:ph type="title"/>
          </p:nvPr>
        </p:nvSpPr>
        <p:spPr/>
        <p:txBody>
          <a:bodyPr anchor="ctr" anchorCtr="0"/>
          <a:lstStyle/>
          <a:p>
            <a:r>
              <a:rPr lang="zh-CN" altLang="en-US" dirty="0"/>
              <a:t>逻辑代数</a:t>
            </a:r>
          </a:p>
        </p:txBody>
      </p:sp>
      <p:sp>
        <p:nvSpPr>
          <p:cNvPr id="98306" name="文本占位符 71682"/>
          <p:cNvSpPr>
            <a:spLocks noGrp="1"/>
          </p:cNvSpPr>
          <p:nvPr>
            <p:ph idx="1"/>
          </p:nvPr>
        </p:nvSpPr>
        <p:spPr/>
        <p:txBody>
          <a:bodyPr anchor="t" anchorCtr="0"/>
          <a:lstStyle/>
          <a:p>
            <a:r>
              <a:rPr lang="zh-CN" altLang="en-US" dirty="0"/>
              <a:t>逻辑代数又称布尔代数</a:t>
            </a:r>
          </a:p>
          <a:p>
            <a:r>
              <a:rPr lang="zh-CN" altLang="en-US" dirty="0"/>
              <a:t>逻辑代数研究</a:t>
            </a:r>
            <a:r>
              <a:rPr lang="zh-CN" altLang="en-US" dirty="0">
                <a:highlight>
                  <a:srgbClr val="FFFF00"/>
                </a:highlight>
              </a:rPr>
              <a:t>逻辑变量</a:t>
            </a:r>
            <a:r>
              <a:rPr lang="zh-CN" altLang="en-US" dirty="0"/>
              <a:t>间的相互关系</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72705"/>
          <p:cNvSpPr>
            <a:spLocks noGrp="1"/>
          </p:cNvSpPr>
          <p:nvPr>
            <p:ph type="title"/>
          </p:nvPr>
        </p:nvSpPr>
        <p:spPr/>
        <p:txBody>
          <a:bodyPr anchor="ctr" anchorCtr="0"/>
          <a:lstStyle/>
          <a:p>
            <a:r>
              <a:rPr lang="zh-CN" altLang="en-US" dirty="0"/>
              <a:t>逻辑变量 </a:t>
            </a:r>
          </a:p>
        </p:txBody>
      </p:sp>
      <p:sp>
        <p:nvSpPr>
          <p:cNvPr id="99330" name="文本占位符 72706"/>
          <p:cNvSpPr>
            <a:spLocks noGrp="1"/>
          </p:cNvSpPr>
          <p:nvPr>
            <p:ph idx="1"/>
          </p:nvPr>
        </p:nvSpPr>
        <p:spPr/>
        <p:txBody>
          <a:bodyPr anchor="t" anchorCtr="0"/>
          <a:lstStyle/>
          <a:p>
            <a:pPr>
              <a:lnSpc>
                <a:spcPct val="80000"/>
              </a:lnSpc>
            </a:pPr>
            <a:r>
              <a:rPr lang="zh-CN" altLang="en-US" sz="2400" dirty="0"/>
              <a:t>逻辑代数和普通代数一样，也是</a:t>
            </a:r>
            <a:r>
              <a:rPr lang="zh-CN" altLang="en-US" sz="2400" b="1" dirty="0">
                <a:highlight>
                  <a:srgbClr val="FFFF00"/>
                </a:highlight>
              </a:rPr>
              <a:t>用字母表示其值可以变化的量</a:t>
            </a:r>
            <a:r>
              <a:rPr lang="zh-CN" altLang="en-US" sz="2400" b="1" dirty="0"/>
              <a:t>，即变量。需注意的是：</a:t>
            </a:r>
            <a:br>
              <a:rPr lang="zh-CN" altLang="en-US" sz="2400" b="1" dirty="0"/>
            </a:br>
            <a:r>
              <a:rPr lang="zh-CN" altLang="en-US" sz="2400" dirty="0"/>
              <a:t/>
            </a:r>
            <a:br>
              <a:rPr lang="zh-CN" altLang="en-US" sz="2400" dirty="0"/>
            </a:br>
            <a:r>
              <a:rPr lang="en-US" altLang="zh-CN" sz="2400" dirty="0"/>
              <a:t>   </a:t>
            </a:r>
            <a:r>
              <a:rPr lang="en-US" altLang="zh-CN" sz="2400" b="1" dirty="0"/>
              <a:t> </a:t>
            </a:r>
            <a:r>
              <a:rPr lang="en-US" altLang="zh-CN" sz="2400" b="1"/>
              <a:t>1</a:t>
            </a:r>
            <a:r>
              <a:rPr lang="zh-CN" altLang="en-US" sz="2400" b="1" dirty="0"/>
              <a:t>．</a:t>
            </a:r>
            <a:r>
              <a:rPr lang="zh-CN" altLang="en-US" sz="2400" dirty="0"/>
              <a:t>在普通代数中，变量的取值可以是任意实数，而逻辑代数是一种</a:t>
            </a:r>
            <a:r>
              <a:rPr lang="zh-CN" altLang="en-US" sz="2400" dirty="0">
                <a:highlight>
                  <a:srgbClr val="FFFF00"/>
                </a:highlight>
              </a:rPr>
              <a:t>二值代数系统</a:t>
            </a:r>
            <a:r>
              <a:rPr lang="zh-CN" altLang="en-US" sz="2400" dirty="0"/>
              <a:t>，即</a:t>
            </a:r>
            <a:r>
              <a:rPr lang="zh-CN" altLang="en-US" sz="2400" b="1" dirty="0"/>
              <a:t>任何逻辑变量的取值只有两种可能性</a:t>
            </a:r>
            <a:r>
              <a:rPr lang="en-US" altLang="zh-CN" sz="2400" b="1"/>
              <a:t>--</a:t>
            </a:r>
            <a:r>
              <a:rPr lang="zh-CN" altLang="en-US" sz="2400" b="1" dirty="0"/>
              <a:t>取值</a:t>
            </a:r>
            <a:r>
              <a:rPr lang="en-US" altLang="zh-CN" sz="2400" b="1"/>
              <a:t>0</a:t>
            </a:r>
            <a:r>
              <a:rPr lang="zh-CN" altLang="en-US" sz="2400" b="1" dirty="0"/>
              <a:t>或取值</a:t>
            </a:r>
            <a:r>
              <a:rPr lang="en-US" altLang="zh-CN" sz="2400" b="1"/>
              <a:t>1</a:t>
            </a:r>
            <a:r>
              <a:rPr lang="zh-CN" altLang="en-US" sz="2400" b="1" dirty="0"/>
              <a:t>。</a:t>
            </a:r>
            <a:br>
              <a:rPr lang="zh-CN" altLang="en-US" sz="2400" b="1" dirty="0"/>
            </a:br>
            <a:r>
              <a:rPr lang="zh-CN" altLang="en-US" sz="2400" dirty="0"/>
              <a:t/>
            </a:r>
            <a:br>
              <a:rPr lang="zh-CN" altLang="en-US" sz="2400" dirty="0"/>
            </a:br>
            <a:r>
              <a:rPr lang="en-US" altLang="zh-CN" sz="2400" dirty="0"/>
              <a:t>    </a:t>
            </a:r>
            <a:r>
              <a:rPr lang="en-US" altLang="zh-CN" sz="2400" b="1"/>
              <a:t>2</a:t>
            </a:r>
            <a:r>
              <a:rPr lang="zh-CN" altLang="en-US" sz="2400" b="1" dirty="0"/>
              <a:t>．</a:t>
            </a:r>
            <a:r>
              <a:rPr lang="zh-CN" altLang="en-US" sz="2400" dirty="0"/>
              <a:t>逻辑值</a:t>
            </a:r>
            <a:r>
              <a:rPr lang="en-US" altLang="zh-CN" sz="2400"/>
              <a:t>0</a:t>
            </a:r>
            <a:r>
              <a:rPr lang="zh-CN" altLang="en-US" sz="2400" dirty="0"/>
              <a:t>和</a:t>
            </a:r>
            <a:r>
              <a:rPr lang="en-US" altLang="zh-CN" sz="2400"/>
              <a:t>1</a:t>
            </a:r>
            <a:r>
              <a:rPr lang="zh-CN" altLang="en-US" sz="2400" dirty="0"/>
              <a:t>不再像普通代数中那样具有数量的概念，而是用来表征矛盾的双方和判断事件真伪的形式符号，</a:t>
            </a:r>
            <a:r>
              <a:rPr lang="zh-CN" altLang="en-US" sz="2400" b="1" dirty="0">
                <a:highlight>
                  <a:srgbClr val="FFFF00"/>
                </a:highlight>
              </a:rPr>
              <a:t>无大小、正负之分</a:t>
            </a:r>
            <a:r>
              <a:rPr lang="zh-CN" altLang="en-US" sz="2400" b="1" dirty="0"/>
              <a:t>。</a:t>
            </a:r>
            <a:r>
              <a:rPr lang="zh-CN" altLang="en-US" sz="2400" dirty="0"/>
              <a:t>在数字系统中，开关的接通与断开，电压的高和低，信号的有和无，晶体管的导通与截止等两种稳定的物理状态，均可用</a:t>
            </a:r>
            <a:r>
              <a:rPr lang="en-US" altLang="zh-CN" sz="2400"/>
              <a:t>1</a:t>
            </a:r>
            <a:r>
              <a:rPr lang="zh-CN" altLang="en-US" sz="2400" dirty="0"/>
              <a:t>和</a:t>
            </a:r>
            <a:r>
              <a:rPr lang="en-US" altLang="zh-CN" sz="2400"/>
              <a:t>0</a:t>
            </a:r>
            <a:r>
              <a:rPr lang="zh-CN" altLang="en-US" sz="2400" dirty="0"/>
              <a:t>这两种不同的逻辑值来表征。</a:t>
            </a:r>
            <a:br>
              <a:rPr lang="zh-CN" altLang="en-US" sz="2400" dirty="0"/>
            </a:br>
            <a:endParaRPr lang="zh-CN" altLang="en-US"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73729"/>
          <p:cNvSpPr>
            <a:spLocks noGrp="1"/>
          </p:cNvSpPr>
          <p:nvPr>
            <p:ph type="title"/>
          </p:nvPr>
        </p:nvSpPr>
        <p:spPr/>
        <p:txBody>
          <a:bodyPr anchor="ctr" anchorCtr="0"/>
          <a:lstStyle/>
          <a:p>
            <a:r>
              <a:rPr lang="zh-CN" altLang="en-US" b="1" dirty="0"/>
              <a:t>基本逻辑运算</a:t>
            </a:r>
          </a:p>
        </p:txBody>
      </p:sp>
      <p:sp>
        <p:nvSpPr>
          <p:cNvPr id="100354" name="文本占位符 73730"/>
          <p:cNvSpPr>
            <a:spLocks noGrp="1"/>
          </p:cNvSpPr>
          <p:nvPr>
            <p:ph idx="1"/>
          </p:nvPr>
        </p:nvSpPr>
        <p:spPr/>
        <p:txBody>
          <a:bodyPr anchor="t" anchorCtr="0"/>
          <a:lstStyle/>
          <a:p>
            <a:pPr>
              <a:lnSpc>
                <a:spcPct val="90000"/>
              </a:lnSpc>
            </a:pPr>
            <a:r>
              <a:rPr lang="zh-CN" altLang="en-US" dirty="0"/>
              <a:t>逻辑代数有</a:t>
            </a:r>
            <a:r>
              <a:rPr lang="zh-CN" altLang="en-US" dirty="0">
                <a:highlight>
                  <a:srgbClr val="FFFF00"/>
                </a:highlight>
              </a:rPr>
              <a:t>与</a:t>
            </a:r>
            <a:r>
              <a:rPr lang="en-US" altLang="zh-CN">
                <a:highlight>
                  <a:srgbClr val="FFFF00"/>
                </a:highlight>
              </a:rPr>
              <a:t>(AND)</a:t>
            </a:r>
            <a:r>
              <a:rPr lang="zh-CN" altLang="en-US" dirty="0">
                <a:highlight>
                  <a:srgbClr val="FFFF00"/>
                </a:highlight>
              </a:rPr>
              <a:t>、 或</a:t>
            </a:r>
            <a:r>
              <a:rPr lang="en-US" altLang="zh-CN">
                <a:highlight>
                  <a:srgbClr val="FFFF00"/>
                </a:highlight>
              </a:rPr>
              <a:t>(OR)</a:t>
            </a:r>
            <a:r>
              <a:rPr lang="zh-CN" altLang="en-US" dirty="0">
                <a:highlight>
                  <a:srgbClr val="FFFF00"/>
                </a:highlight>
              </a:rPr>
              <a:t>、 非</a:t>
            </a:r>
            <a:r>
              <a:rPr lang="en-US" altLang="zh-CN">
                <a:highlight>
                  <a:srgbClr val="FFFF00"/>
                </a:highlight>
              </a:rPr>
              <a:t>(NOT)</a:t>
            </a:r>
            <a:r>
              <a:rPr lang="zh-CN" altLang="en-US" dirty="0"/>
              <a:t>三种基本运算</a:t>
            </a:r>
            <a:r>
              <a:rPr lang="en-US" altLang="zh-CN"/>
              <a:t>(</a:t>
            </a:r>
            <a:r>
              <a:rPr lang="zh-CN" altLang="en-US" dirty="0"/>
              <a:t>也分别称为逻辑乘、 逻辑加和逻辑非</a:t>
            </a:r>
            <a:r>
              <a:rPr lang="en-US" altLang="zh-CN"/>
              <a:t>)</a:t>
            </a:r>
            <a:r>
              <a:rPr lang="zh-CN" altLang="en-US" dirty="0"/>
              <a:t>， 其运算符分别为</a:t>
            </a:r>
            <a:r>
              <a:rPr lang="zh-CN" altLang="en-US" dirty="0">
                <a:highlight>
                  <a:srgbClr val="FFFF00"/>
                </a:highlight>
              </a:rPr>
              <a:t>“</a:t>
            </a:r>
            <a:r>
              <a:rPr lang="en-US" altLang="zh-CN">
                <a:highlight>
                  <a:srgbClr val="FFFF00"/>
                </a:highlight>
              </a:rPr>
              <a:t>·”</a:t>
            </a:r>
            <a:r>
              <a:rPr lang="zh-CN" altLang="en-US" dirty="0">
                <a:highlight>
                  <a:srgbClr val="FFFF00"/>
                </a:highlight>
              </a:rPr>
              <a:t>、 “</a:t>
            </a:r>
            <a:r>
              <a:rPr lang="en-US" altLang="zh-CN">
                <a:highlight>
                  <a:srgbClr val="FFFF00"/>
                </a:highlight>
              </a:rPr>
              <a:t>+”</a:t>
            </a:r>
            <a:r>
              <a:rPr lang="zh-CN" altLang="en-US" dirty="0">
                <a:highlight>
                  <a:srgbClr val="FFFF00"/>
                </a:highlight>
              </a:rPr>
              <a:t>和 “</a:t>
            </a:r>
            <a:r>
              <a:rPr lang="en-US" altLang="zh-CN">
                <a:highlight>
                  <a:srgbClr val="FFFF00"/>
                </a:highlight>
              </a:rPr>
              <a:t>-”</a:t>
            </a:r>
            <a:r>
              <a:rPr lang="zh-CN" altLang="en-US" dirty="0"/>
              <a:t>。 与运算符“</a:t>
            </a:r>
            <a:r>
              <a:rPr lang="en-US" altLang="zh-CN"/>
              <a:t>·” </a:t>
            </a:r>
            <a:r>
              <a:rPr lang="zh-CN" altLang="en-US" dirty="0"/>
              <a:t>通常可以省略。 </a:t>
            </a:r>
          </a:p>
          <a:p>
            <a:pPr>
              <a:lnSpc>
                <a:spcPct val="90000"/>
              </a:lnSpc>
              <a:buNone/>
            </a:pPr>
            <a:r>
              <a:rPr lang="zh-CN" altLang="en-US" dirty="0"/>
              <a:t></a:t>
            </a:r>
          </a:p>
          <a:p>
            <a:pPr>
              <a:lnSpc>
                <a:spcPct val="90000"/>
              </a:lnSpc>
            </a:pPr>
            <a:r>
              <a:rPr lang="zh-CN" altLang="en-US" dirty="0"/>
              <a:t> 逻辑运算的功能常用</a:t>
            </a:r>
            <a:r>
              <a:rPr lang="zh-CN" altLang="en-US" dirty="0">
                <a:highlight>
                  <a:srgbClr val="FFFF00"/>
                </a:highlight>
              </a:rPr>
              <a:t>真值表</a:t>
            </a:r>
            <a:r>
              <a:rPr lang="en-US" altLang="zh-CN"/>
              <a:t>(Truth Table)</a:t>
            </a:r>
            <a:r>
              <a:rPr lang="zh-CN" altLang="en-US" dirty="0"/>
              <a:t>来描述。将自变量的各种可能取值及其对应的函数值</a:t>
            </a:r>
            <a:r>
              <a:rPr lang="en-US" altLang="zh-CN"/>
              <a:t>F</a:t>
            </a:r>
            <a:r>
              <a:rPr lang="zh-CN" altLang="en-US" dirty="0"/>
              <a:t>列在一张表上，就构成了真值表。</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74753"/>
          <p:cNvSpPr>
            <a:spLocks noGrp="1"/>
          </p:cNvSpPr>
          <p:nvPr>
            <p:ph type="title"/>
          </p:nvPr>
        </p:nvSpPr>
        <p:spPr/>
        <p:txBody>
          <a:bodyPr anchor="ctr" anchorCtr="0"/>
          <a:lstStyle/>
          <a:p>
            <a:r>
              <a:rPr lang="en-US" altLang="zh-CN" b="1" dirty="0"/>
              <a:t>“</a:t>
            </a:r>
            <a:r>
              <a:rPr lang="zh-CN" altLang="en-US" b="1" dirty="0"/>
              <a:t>与” 运算</a:t>
            </a:r>
            <a:r>
              <a:rPr lang="en-US" altLang="zh-CN" b="1"/>
              <a:t>(AND)</a:t>
            </a:r>
            <a:endParaRPr lang="en-US" altLang="zh-CN"/>
          </a:p>
        </p:txBody>
      </p:sp>
      <p:sp>
        <p:nvSpPr>
          <p:cNvPr id="101378" name="文本占位符 74754"/>
          <p:cNvSpPr>
            <a:spLocks noGrp="1"/>
          </p:cNvSpPr>
          <p:nvPr>
            <p:ph idx="1"/>
          </p:nvPr>
        </p:nvSpPr>
        <p:spPr/>
        <p:txBody>
          <a:bodyPr anchor="t" anchorCtr="0"/>
          <a:lstStyle/>
          <a:p>
            <a:r>
              <a:rPr lang="zh-CN" altLang="en-US" sz="2800" b="1" dirty="0"/>
              <a:t>在逻辑问题中，如果决定某一事件发生的多个条件必须同时具备，事件才能发生，则这种因果关系称之</a:t>
            </a:r>
            <a:r>
              <a:rPr lang="zh-CN" altLang="en-US" sz="2800" b="1" dirty="0">
                <a:highlight>
                  <a:srgbClr val="FFFF00"/>
                </a:highlight>
              </a:rPr>
              <a:t>“与”</a:t>
            </a:r>
            <a:r>
              <a:rPr lang="zh-CN" altLang="en-US" sz="2800" b="1" dirty="0"/>
              <a:t>逻辑。</a:t>
            </a:r>
            <a:r>
              <a:rPr lang="zh-CN" altLang="en-US" sz="2800" dirty="0"/>
              <a:t>在逻辑代数中，“与”逻辑关系用“与”运算描述。“与”运算又称为逻辑乘</a:t>
            </a:r>
            <a:r>
              <a:rPr lang="en-US" altLang="zh-CN" sz="2800"/>
              <a:t>(Logic  Multiplication)</a:t>
            </a:r>
            <a:r>
              <a:rPr lang="zh-CN" altLang="en-US" sz="2800" dirty="0"/>
              <a:t>，其运算符号为“</a:t>
            </a:r>
            <a:r>
              <a:rPr lang="en-US" altLang="zh-CN" sz="2800" b="1"/>
              <a:t>·</a:t>
            </a:r>
            <a:r>
              <a:rPr lang="en-US" altLang="zh-CN" sz="2800"/>
              <a:t>”</a:t>
            </a:r>
            <a:r>
              <a:rPr lang="zh-CN" altLang="en-US" sz="2800" dirty="0"/>
              <a:t>。两变量“与”运算关系可表示为</a:t>
            </a:r>
            <a:r>
              <a:rPr lang="en-US" altLang="zh-CN" sz="2800" dirty="0"/>
              <a:t>              </a:t>
            </a:r>
          </a:p>
          <a:p>
            <a:pPr>
              <a:buNone/>
            </a:pPr>
            <a:r>
              <a:rPr lang="en-US" altLang="zh-CN" sz="2800" b="1"/>
              <a:t>				    </a:t>
            </a:r>
            <a:r>
              <a:rPr lang="en-US" altLang="zh-CN" sz="2800" b="1">
                <a:highlight>
                  <a:srgbClr val="FFFF00"/>
                </a:highlight>
              </a:rPr>
              <a:t>F = A·B</a:t>
            </a:r>
            <a:r>
              <a:rPr lang="en-US" altLang="zh-CN" sz="2800">
                <a:highlight>
                  <a:srgbClr val="FFFF00"/>
                </a:highlight>
              </a:rPr>
              <a:t> </a:t>
            </a:r>
            <a:r>
              <a:rPr lang="zh-CN" altLang="en-US" sz="2800"/>
              <a:t></a:t>
            </a:r>
          </a:p>
          <a:p>
            <a:pPr>
              <a:buNone/>
            </a:pPr>
            <a:r>
              <a:rPr lang="zh-CN" altLang="en-US" sz="2800"/>
              <a:t>   </a:t>
            </a:r>
            <a:r>
              <a:rPr lang="zh-CN" altLang="en-US" sz="2800" dirty="0"/>
              <a:t>读作“</a:t>
            </a:r>
            <a:r>
              <a:rPr lang="en-US" altLang="zh-CN" sz="2800"/>
              <a:t>F</a:t>
            </a:r>
            <a:r>
              <a:rPr lang="zh-CN" altLang="en-US" sz="2800" dirty="0"/>
              <a:t>等于</a:t>
            </a:r>
            <a:r>
              <a:rPr lang="en-US" altLang="zh-CN" sz="2800"/>
              <a:t>A</a:t>
            </a:r>
            <a:r>
              <a:rPr lang="zh-CN" altLang="en-US" sz="2800" dirty="0"/>
              <a:t>与</a:t>
            </a:r>
            <a:r>
              <a:rPr lang="en-US" altLang="zh-CN" sz="2800"/>
              <a:t>B”</a:t>
            </a:r>
            <a:r>
              <a:rPr lang="zh-CN" altLang="en-US" sz="2800" dirty="0"/>
              <a:t>。</a:t>
            </a:r>
            <a:r>
              <a:rPr lang="zh-CN" altLang="en-US" sz="2800" b="1" dirty="0"/>
              <a:t>意思是：若</a:t>
            </a:r>
            <a:r>
              <a:rPr lang="en-US" altLang="zh-CN" sz="2800" b="1"/>
              <a:t>A</a:t>
            </a:r>
            <a:r>
              <a:rPr lang="zh-CN" altLang="en-US" sz="2800" b="1" dirty="0"/>
              <a:t>、</a:t>
            </a:r>
            <a:r>
              <a:rPr lang="en-US" altLang="zh-CN" sz="2800" b="1"/>
              <a:t>B</a:t>
            </a:r>
            <a:r>
              <a:rPr lang="zh-CN" altLang="en-US" sz="2800" b="1" dirty="0"/>
              <a:t>均为</a:t>
            </a:r>
            <a:r>
              <a:rPr lang="en-US" altLang="zh-CN" sz="2800" b="1"/>
              <a:t>1</a:t>
            </a:r>
            <a:r>
              <a:rPr lang="zh-CN" altLang="en-US" sz="2800" b="1" dirty="0"/>
              <a:t>，则</a:t>
            </a:r>
            <a:r>
              <a:rPr lang="en-US" altLang="zh-CN" sz="2800" b="1"/>
              <a:t>F</a:t>
            </a:r>
            <a:r>
              <a:rPr lang="zh-CN" altLang="en-US" sz="2800" b="1" dirty="0"/>
              <a:t>为</a:t>
            </a:r>
            <a:r>
              <a:rPr lang="en-US" altLang="zh-CN" sz="2800" b="1"/>
              <a:t>1</a:t>
            </a:r>
            <a:r>
              <a:rPr lang="zh-CN" altLang="en-US" sz="2800" b="1" dirty="0"/>
              <a:t>；否则，</a:t>
            </a:r>
            <a:r>
              <a:rPr lang="en-US" altLang="zh-CN" sz="2800" b="1"/>
              <a:t>F</a:t>
            </a:r>
            <a:r>
              <a:rPr lang="zh-CN" altLang="en-US" sz="2800" b="1" dirty="0"/>
              <a:t>为</a:t>
            </a:r>
            <a:r>
              <a:rPr lang="en-US" altLang="zh-CN" sz="2800" b="1"/>
              <a:t>0</a:t>
            </a:r>
            <a:r>
              <a:rPr lang="zh-CN" altLang="en-US" sz="2800" b="1"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75777"/>
          <p:cNvSpPr>
            <a:spLocks noGrp="1"/>
          </p:cNvSpPr>
          <p:nvPr>
            <p:ph type="title"/>
          </p:nvPr>
        </p:nvSpPr>
        <p:spPr/>
        <p:txBody>
          <a:bodyPr anchor="ctr" anchorCtr="0"/>
          <a:lstStyle/>
          <a:p>
            <a:r>
              <a:rPr lang="zh-CN" altLang="en-US" dirty="0"/>
              <a:t>与的逻辑电路</a:t>
            </a:r>
          </a:p>
        </p:txBody>
      </p:sp>
      <p:sp>
        <p:nvSpPr>
          <p:cNvPr id="102402" name="文本占位符 75778"/>
          <p:cNvSpPr>
            <a:spLocks noGrp="1"/>
          </p:cNvSpPr>
          <p:nvPr>
            <p:ph idx="1"/>
          </p:nvPr>
        </p:nvSpPr>
        <p:spPr/>
        <p:txBody>
          <a:bodyPr anchor="t" anchorCtr="0"/>
          <a:lstStyle/>
          <a:p>
            <a:r>
              <a:rPr lang="zh-CN" altLang="en-US" dirty="0"/>
              <a:t>两个开关</a:t>
            </a:r>
            <a:r>
              <a:rPr lang="zh-CN" altLang="en-US" dirty="0">
                <a:highlight>
                  <a:srgbClr val="FFFF00"/>
                </a:highlight>
              </a:rPr>
              <a:t>串联</a:t>
            </a:r>
            <a:r>
              <a:rPr lang="zh-CN" altLang="en-US" dirty="0"/>
              <a:t>控制同一个灯。显然，仅当两个开关均闭合时，灯才能亮，否则，灯灭。假定开关闭合状态用</a:t>
            </a:r>
            <a:r>
              <a:rPr lang="en-US" altLang="zh-CN"/>
              <a:t>1</a:t>
            </a:r>
            <a:r>
              <a:rPr lang="zh-CN" altLang="en-US" dirty="0"/>
              <a:t>表示，开关断开状态用</a:t>
            </a:r>
            <a:r>
              <a:rPr lang="en-US" altLang="zh-CN"/>
              <a:t>0</a:t>
            </a:r>
            <a:r>
              <a:rPr lang="zh-CN" altLang="en-US" dirty="0"/>
              <a:t>表示，灯亮用</a:t>
            </a:r>
            <a:r>
              <a:rPr lang="en-US" altLang="zh-CN"/>
              <a:t>1</a:t>
            </a:r>
            <a:r>
              <a:rPr lang="zh-CN" altLang="en-US" dirty="0"/>
              <a:t>表示，灯灭用</a:t>
            </a:r>
            <a:r>
              <a:rPr lang="en-US" altLang="zh-CN"/>
              <a:t>0</a:t>
            </a:r>
            <a:r>
              <a:rPr lang="zh-CN" altLang="en-US" dirty="0"/>
              <a:t>表示，则电路中灯</a:t>
            </a:r>
            <a:r>
              <a:rPr lang="en-US" altLang="zh-CN"/>
              <a:t>F</a:t>
            </a:r>
            <a:r>
              <a:rPr lang="zh-CN" altLang="en-US" dirty="0"/>
              <a:t>和开关</a:t>
            </a:r>
            <a:r>
              <a:rPr lang="en-US" altLang="zh-CN"/>
              <a:t>A</a:t>
            </a:r>
            <a:r>
              <a:rPr lang="zh-CN" altLang="en-US" dirty="0"/>
              <a:t>、</a:t>
            </a:r>
            <a:r>
              <a:rPr lang="en-US" altLang="zh-CN"/>
              <a:t>B</a:t>
            </a:r>
            <a:r>
              <a:rPr lang="zh-CN" altLang="en-US" dirty="0"/>
              <a:t>之间的关系即为 “与”运算关系。</a:t>
            </a:r>
          </a:p>
        </p:txBody>
      </p:sp>
      <p:pic>
        <p:nvPicPr>
          <p:cNvPr id="102403" name="图片 75779" descr="TU2"/>
          <p:cNvPicPr>
            <a:picLocks noChangeAspect="1"/>
          </p:cNvPicPr>
          <p:nvPr/>
        </p:nvPicPr>
        <p:blipFill>
          <a:blip r:embed="rId2">
            <a:clrChange>
              <a:clrFrom>
                <a:srgbClr val="FEFFF0"/>
              </a:clrFrom>
              <a:clrTo>
                <a:srgbClr val="FEFFF0">
                  <a:alpha val="0"/>
                </a:srgbClr>
              </a:clrTo>
            </a:clrChange>
          </a:blip>
          <a:stretch>
            <a:fillRect/>
          </a:stretch>
        </p:blipFill>
        <p:spPr>
          <a:xfrm>
            <a:off x="2286000" y="4800600"/>
            <a:ext cx="4953000" cy="129540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76801"/>
          <p:cNvSpPr>
            <a:spLocks noGrp="1"/>
          </p:cNvSpPr>
          <p:nvPr>
            <p:ph type="title"/>
          </p:nvPr>
        </p:nvSpPr>
        <p:spPr/>
        <p:txBody>
          <a:bodyPr anchor="ctr" anchorCtr="0"/>
          <a:lstStyle/>
          <a:p>
            <a:r>
              <a:rPr lang="zh-CN" altLang="en-US" dirty="0"/>
              <a:t>与的逻辑真值表</a:t>
            </a:r>
          </a:p>
        </p:txBody>
      </p:sp>
      <p:graphicFrame>
        <p:nvGraphicFramePr>
          <p:cNvPr id="76803" name="内容占位符 76802"/>
          <p:cNvGraphicFramePr>
            <a:graphicFrameLocks noGrp="1"/>
          </p:cNvGraphicFramePr>
          <p:nvPr>
            <p:ph sz="half" idx="2"/>
          </p:nvPr>
        </p:nvGraphicFramePr>
        <p:xfrm>
          <a:off x="2590800" y="1447800"/>
          <a:ext cx="4038600" cy="3657600"/>
        </p:xfrm>
        <a:graphic>
          <a:graphicData uri="http://schemas.openxmlformats.org/drawingml/2006/table">
            <a:tbl>
              <a:tblPr/>
              <a:tblGrid>
                <a:gridCol w="2019300"/>
                <a:gridCol w="2019300"/>
              </a:tblGrid>
              <a:tr h="93186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A               B</a:t>
                      </a:r>
                      <a:endParaRPr lang="zh-CN" altLang="en-US" sz="20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F=A</a:t>
                      </a:r>
                      <a:r>
                        <a:rPr lang="en-US" altLang="zh-CN" sz="2000">
                          <a:latin typeface="Arial" panose="020B0604020202020204" pitchFamily="34" charset="0"/>
                        </a:rPr>
                        <a:t>·</a:t>
                      </a:r>
                      <a:r>
                        <a:rPr lang="en-US" altLang="zh-CN" sz="2000"/>
                        <a:t>B</a:t>
                      </a:r>
                      <a:endParaRPr lang="zh-CN" altLang="en-US" sz="20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72573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0                0</a:t>
                      </a:r>
                    </a:p>
                    <a:p>
                      <a:pPr marL="0" lvl="0" indent="0" algn="ctr">
                        <a:lnSpc>
                          <a:spcPct val="180000"/>
                        </a:lnSpc>
                        <a:buNone/>
                      </a:pPr>
                      <a:r>
                        <a:rPr lang="en-US" altLang="zh-CN" sz="2000"/>
                        <a:t>0                1</a:t>
                      </a:r>
                    </a:p>
                    <a:p>
                      <a:pPr marL="0" lvl="0" indent="0" algn="ctr">
                        <a:lnSpc>
                          <a:spcPct val="180000"/>
                        </a:lnSpc>
                        <a:buNone/>
                      </a:pPr>
                      <a:r>
                        <a:rPr lang="en-US" altLang="zh-CN" sz="2000"/>
                        <a:t>1                0</a:t>
                      </a:r>
                    </a:p>
                    <a:p>
                      <a:pPr marL="0" lvl="0" indent="0" algn="ctr">
                        <a:lnSpc>
                          <a:spcPct val="180000"/>
                        </a:lnSpc>
                        <a:buNone/>
                      </a:pPr>
                      <a:r>
                        <a:rPr lang="en-US" altLang="zh-CN" sz="2000"/>
                        <a:t>1                1</a:t>
                      </a:r>
                      <a:endParaRPr lang="zh-CN" altLang="en-US" sz="20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0</a:t>
                      </a:r>
                    </a:p>
                    <a:p>
                      <a:pPr marL="0" lvl="0" indent="0" algn="ctr">
                        <a:lnSpc>
                          <a:spcPct val="180000"/>
                        </a:lnSpc>
                        <a:buNone/>
                      </a:pPr>
                      <a:r>
                        <a:rPr lang="en-US" altLang="zh-CN" sz="2000"/>
                        <a:t>0</a:t>
                      </a:r>
                    </a:p>
                    <a:p>
                      <a:pPr marL="0" lvl="0" indent="0" algn="ctr">
                        <a:lnSpc>
                          <a:spcPct val="180000"/>
                        </a:lnSpc>
                        <a:buNone/>
                      </a:pPr>
                      <a:r>
                        <a:rPr lang="en-US" altLang="zh-CN" sz="2000"/>
                        <a:t>0</a:t>
                      </a:r>
                    </a:p>
                    <a:p>
                      <a:pPr marL="0" lvl="0" indent="0" algn="ctr">
                        <a:lnSpc>
                          <a:spcPct val="180000"/>
                        </a:lnSpc>
                        <a:buNone/>
                      </a:pPr>
                      <a:r>
                        <a:rPr lang="en-US" altLang="zh-CN" sz="2000"/>
                        <a:t>1 </a:t>
                      </a:r>
                      <a:endParaRPr lang="zh-CN" altLang="en-US" sz="20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标题 77825"/>
          <p:cNvSpPr>
            <a:spLocks noGrp="1"/>
          </p:cNvSpPr>
          <p:nvPr>
            <p:ph type="title"/>
          </p:nvPr>
        </p:nvSpPr>
        <p:spPr/>
        <p:txBody>
          <a:bodyPr anchor="ctr" anchorCtr="0"/>
          <a:lstStyle/>
          <a:p>
            <a:r>
              <a:rPr lang="en-US" altLang="zh-CN" b="1" dirty="0"/>
              <a:t>“</a:t>
            </a:r>
            <a:r>
              <a:rPr lang="zh-CN" altLang="en-US" b="1" dirty="0"/>
              <a:t>与”运算的运算法则</a:t>
            </a:r>
            <a:endParaRPr lang="zh-CN" altLang="en-US" dirty="0"/>
          </a:p>
        </p:txBody>
      </p:sp>
      <p:sp>
        <p:nvSpPr>
          <p:cNvPr id="104450" name="文本占位符 77826"/>
          <p:cNvSpPr>
            <a:spLocks noGrp="1"/>
          </p:cNvSpPr>
          <p:nvPr>
            <p:ph idx="1"/>
          </p:nvPr>
        </p:nvSpPr>
        <p:spPr/>
        <p:txBody>
          <a:bodyPr anchor="t" anchorCtr="0"/>
          <a:lstStyle/>
          <a:p>
            <a:pPr algn="ctr">
              <a:buNone/>
            </a:pPr>
            <a:r>
              <a:rPr lang="en-US" altLang="zh-CN"/>
              <a:t>0·0 = 0     1·0 = 0</a:t>
            </a:r>
          </a:p>
          <a:p>
            <a:pPr algn="ctr">
              <a:buNone/>
            </a:pPr>
            <a:r>
              <a:rPr lang="en-US" altLang="zh-CN"/>
              <a:t>0·1 = 0     1·1 = 1</a:t>
            </a:r>
          </a:p>
          <a:p>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78849"/>
          <p:cNvSpPr>
            <a:spLocks noGrp="1"/>
          </p:cNvSpPr>
          <p:nvPr>
            <p:ph type="title"/>
          </p:nvPr>
        </p:nvSpPr>
        <p:spPr/>
        <p:txBody>
          <a:bodyPr anchor="ctr" anchorCtr="0"/>
          <a:lstStyle/>
          <a:p>
            <a:r>
              <a:rPr lang="en-US" altLang="zh-CN" dirty="0"/>
              <a:t>“</a:t>
            </a:r>
            <a:r>
              <a:rPr lang="zh-CN" altLang="en-US" b="1" dirty="0"/>
              <a:t>或</a:t>
            </a:r>
            <a:r>
              <a:rPr lang="zh-CN" altLang="en-US" dirty="0"/>
              <a:t>”</a:t>
            </a:r>
            <a:r>
              <a:rPr lang="zh-CN" altLang="en-US" b="1" dirty="0"/>
              <a:t>运算（</a:t>
            </a:r>
            <a:r>
              <a:rPr lang="en-US" altLang="zh-CN" b="1"/>
              <a:t>OR</a:t>
            </a:r>
            <a:r>
              <a:rPr lang="zh-CN" altLang="en-US" b="1" dirty="0"/>
              <a:t>）</a:t>
            </a:r>
          </a:p>
        </p:txBody>
      </p:sp>
      <p:sp>
        <p:nvSpPr>
          <p:cNvPr id="105474" name="文本占位符 78850"/>
          <p:cNvSpPr>
            <a:spLocks noGrp="1"/>
          </p:cNvSpPr>
          <p:nvPr>
            <p:ph idx="1"/>
          </p:nvPr>
        </p:nvSpPr>
        <p:spPr>
          <a:xfrm>
            <a:off x="457200" y="1600200"/>
            <a:ext cx="8382000" cy="4525963"/>
          </a:xfrm>
        </p:spPr>
        <p:txBody>
          <a:bodyPr anchor="t" anchorCtr="0"/>
          <a:lstStyle/>
          <a:p>
            <a:r>
              <a:rPr lang="zh-CN" altLang="en-US" sz="2800" b="1" dirty="0"/>
              <a:t>在逻辑问题的描述中，如果决定某一事件是否发生的多个条件中，</a:t>
            </a:r>
            <a:r>
              <a:rPr lang="zh-CN" altLang="en-US" sz="2800" b="1" dirty="0">
                <a:highlight>
                  <a:srgbClr val="FFFF00"/>
                </a:highlight>
              </a:rPr>
              <a:t>只要有一个或一个以上条件成立，事件便可发生</a:t>
            </a:r>
            <a:r>
              <a:rPr lang="zh-CN" altLang="en-US" sz="2800" b="1" dirty="0"/>
              <a:t>，则这种因果关系称之为“或”逻辑。</a:t>
            </a:r>
            <a:r>
              <a:rPr lang="zh-CN" altLang="en-US" sz="2800" dirty="0"/>
              <a:t>逻辑代数中，“或”逻辑用“或”运算描述 。“或”运算又称</a:t>
            </a:r>
            <a:r>
              <a:rPr lang="zh-CN" altLang="en-US" sz="2800" dirty="0">
                <a:highlight>
                  <a:srgbClr val="FFFF00"/>
                </a:highlight>
              </a:rPr>
              <a:t>逻辑加</a:t>
            </a:r>
            <a:r>
              <a:rPr lang="en-US" altLang="zh-CN" sz="2800"/>
              <a:t>(Logic </a:t>
            </a:r>
            <a:r>
              <a:rPr lang="en-US" altLang="zh-CN" sz="2800" err="1"/>
              <a:t>adition</a:t>
            </a:r>
            <a:r>
              <a:rPr lang="en-US" altLang="zh-CN" sz="2800"/>
              <a:t>)</a:t>
            </a:r>
            <a:r>
              <a:rPr lang="zh-CN" altLang="en-US" sz="2800" dirty="0"/>
              <a:t>，其运算符号为“</a:t>
            </a:r>
            <a:r>
              <a:rPr lang="en-US" altLang="zh-CN" sz="2800"/>
              <a:t>+” </a:t>
            </a:r>
            <a:r>
              <a:rPr lang="zh-CN" altLang="en-US" sz="2800" dirty="0"/>
              <a:t>。两变量“或”运算的关系可表示为</a:t>
            </a:r>
            <a:endParaRPr lang="zh-CN" altLang="en-US" sz="2800" b="1" dirty="0"/>
          </a:p>
          <a:p>
            <a:pPr algn="ctr">
              <a:buNone/>
            </a:pPr>
            <a:r>
              <a:rPr lang="en-US" altLang="zh-CN" sz="2800" b="1"/>
              <a:t>F = A + B</a:t>
            </a:r>
            <a:r>
              <a:rPr lang="en-US" altLang="zh-CN" sz="2800"/>
              <a:t> </a:t>
            </a:r>
          </a:p>
          <a:p>
            <a:pPr>
              <a:buNone/>
            </a:pPr>
            <a:r>
              <a:rPr lang="en-US" altLang="zh-CN" sz="2800"/>
              <a:t>   </a:t>
            </a:r>
            <a:r>
              <a:rPr lang="zh-CN" altLang="en-US" sz="2800" dirty="0"/>
              <a:t>读作“</a:t>
            </a:r>
            <a:r>
              <a:rPr lang="en-US" altLang="zh-CN" sz="2800"/>
              <a:t>F</a:t>
            </a:r>
            <a:r>
              <a:rPr lang="zh-CN" altLang="en-US" sz="2800" dirty="0"/>
              <a:t>等于</a:t>
            </a:r>
            <a:r>
              <a:rPr lang="en-US" altLang="zh-CN" sz="2800"/>
              <a:t>A</a:t>
            </a:r>
            <a:r>
              <a:rPr lang="zh-CN" altLang="en-US" sz="2800" dirty="0"/>
              <a:t>或</a:t>
            </a:r>
            <a:r>
              <a:rPr lang="en-US" altLang="zh-CN" sz="2800"/>
              <a:t>B”</a:t>
            </a:r>
            <a:r>
              <a:rPr lang="zh-CN" altLang="en-US" sz="2800" dirty="0"/>
              <a:t>。</a:t>
            </a:r>
            <a:r>
              <a:rPr lang="zh-CN" altLang="en-US" sz="2800" b="1" dirty="0"/>
              <a:t>意思是：</a:t>
            </a:r>
            <a:r>
              <a:rPr lang="en-US" altLang="zh-CN" sz="2800" b="1"/>
              <a:t>A</a:t>
            </a:r>
            <a:r>
              <a:rPr lang="zh-CN" altLang="en-US" sz="2800" b="1" dirty="0"/>
              <a:t>、</a:t>
            </a:r>
            <a:r>
              <a:rPr lang="en-US" altLang="zh-CN" sz="2800" b="1"/>
              <a:t>B</a:t>
            </a:r>
            <a:r>
              <a:rPr lang="zh-CN" altLang="en-US" sz="2800" b="1" dirty="0"/>
              <a:t>中只要有一个为</a:t>
            </a:r>
            <a:r>
              <a:rPr lang="en-US" altLang="zh-CN" sz="2800" b="1"/>
              <a:t>1</a:t>
            </a:r>
            <a:r>
              <a:rPr lang="zh-CN" altLang="en-US" sz="2800" b="1" dirty="0"/>
              <a:t>，则</a:t>
            </a:r>
            <a:r>
              <a:rPr lang="en-US" altLang="zh-CN" sz="2800" b="1"/>
              <a:t>F</a:t>
            </a:r>
            <a:r>
              <a:rPr lang="zh-CN" altLang="en-US" sz="2800" b="1" dirty="0"/>
              <a:t>为</a:t>
            </a:r>
            <a:r>
              <a:rPr lang="en-US" altLang="zh-CN" sz="2800" b="1"/>
              <a:t>1</a:t>
            </a:r>
            <a:r>
              <a:rPr lang="zh-CN" altLang="en-US" sz="2800" b="1" dirty="0"/>
              <a:t>；仅当</a:t>
            </a:r>
            <a:r>
              <a:rPr lang="en-US" altLang="zh-CN" sz="2800" b="1"/>
              <a:t>A</a:t>
            </a:r>
            <a:r>
              <a:rPr lang="zh-CN" altLang="en-US" sz="2800" b="1" dirty="0"/>
              <a:t>、</a:t>
            </a:r>
            <a:r>
              <a:rPr lang="en-US" altLang="zh-CN" sz="2800" b="1"/>
              <a:t>B</a:t>
            </a:r>
            <a:r>
              <a:rPr lang="zh-CN" altLang="en-US" sz="2800" b="1" dirty="0"/>
              <a:t>均为</a:t>
            </a:r>
            <a:r>
              <a:rPr lang="en-US" altLang="zh-CN" sz="2800" b="1"/>
              <a:t>0</a:t>
            </a:r>
            <a:r>
              <a:rPr lang="zh-CN" altLang="en-US" sz="2800" b="1" dirty="0"/>
              <a:t>时，</a:t>
            </a:r>
            <a:r>
              <a:rPr lang="en-US" altLang="zh-CN" sz="2800" b="1"/>
              <a:t>F</a:t>
            </a:r>
            <a:r>
              <a:rPr lang="zh-CN" altLang="en-US" sz="2800" b="1" dirty="0"/>
              <a:t>才为</a:t>
            </a:r>
            <a:r>
              <a:rPr lang="en-US" altLang="zh-CN" sz="2800" b="1"/>
              <a:t>0</a:t>
            </a:r>
            <a:r>
              <a:rPr lang="zh-CN" altLang="en-US" sz="2800" b="1" dirty="0"/>
              <a:t>。</a:t>
            </a:r>
            <a:r>
              <a:rPr lang="en-US" altLang="zh-CN" sz="2800" b="1" dirty="0"/>
              <a:t>    </a:t>
            </a:r>
            <a:r>
              <a:rPr lang="en-US" altLang="zh-CN" sz="2800" dirty="0"/>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79873"/>
          <p:cNvSpPr>
            <a:spLocks noGrp="1"/>
          </p:cNvSpPr>
          <p:nvPr>
            <p:ph type="title"/>
          </p:nvPr>
        </p:nvSpPr>
        <p:spPr/>
        <p:txBody>
          <a:bodyPr anchor="ctr" anchorCtr="0"/>
          <a:lstStyle/>
          <a:p>
            <a:r>
              <a:rPr lang="zh-CN" altLang="en-US" dirty="0"/>
              <a:t>或的逻辑电路</a:t>
            </a:r>
          </a:p>
        </p:txBody>
      </p:sp>
      <p:sp>
        <p:nvSpPr>
          <p:cNvPr id="106498" name="文本占位符 79874"/>
          <p:cNvSpPr>
            <a:spLocks noGrp="1"/>
          </p:cNvSpPr>
          <p:nvPr>
            <p:ph idx="1"/>
          </p:nvPr>
        </p:nvSpPr>
        <p:spPr/>
        <p:txBody>
          <a:bodyPr anchor="t" anchorCtr="0"/>
          <a:lstStyle/>
          <a:p>
            <a:r>
              <a:rPr lang="zh-CN" altLang="en-US" dirty="0"/>
              <a:t>开关</a:t>
            </a:r>
            <a:r>
              <a:rPr lang="en-US" altLang="zh-CN"/>
              <a:t>A</a:t>
            </a:r>
            <a:r>
              <a:rPr lang="zh-CN" altLang="en-US" dirty="0"/>
              <a:t>和</a:t>
            </a:r>
            <a:r>
              <a:rPr lang="en-US" altLang="zh-CN"/>
              <a:t>B</a:t>
            </a:r>
            <a:r>
              <a:rPr lang="zh-CN" altLang="en-US" dirty="0">
                <a:highlight>
                  <a:srgbClr val="FFFF00"/>
                </a:highlight>
              </a:rPr>
              <a:t>并联</a:t>
            </a:r>
            <a:r>
              <a:rPr lang="zh-CN" altLang="en-US" dirty="0"/>
              <a:t>控制灯</a:t>
            </a:r>
            <a:r>
              <a:rPr lang="en-US" altLang="zh-CN"/>
              <a:t>F</a:t>
            </a:r>
            <a:r>
              <a:rPr lang="zh-CN" altLang="en-US" dirty="0"/>
              <a:t>。可以看出，当开关</a:t>
            </a:r>
            <a:r>
              <a:rPr lang="en-US" altLang="zh-CN"/>
              <a:t>A</a:t>
            </a:r>
            <a:r>
              <a:rPr lang="zh-CN" altLang="en-US" dirty="0"/>
              <a:t>、</a:t>
            </a:r>
            <a:r>
              <a:rPr lang="en-US" altLang="zh-CN"/>
              <a:t>B</a:t>
            </a:r>
            <a:r>
              <a:rPr lang="zh-CN" altLang="en-US" dirty="0"/>
              <a:t>中有一个闭合或者两个均闭合时，灯</a:t>
            </a:r>
            <a:r>
              <a:rPr lang="en-US" altLang="zh-CN"/>
              <a:t>F</a:t>
            </a:r>
            <a:r>
              <a:rPr lang="zh-CN" altLang="en-US" dirty="0"/>
              <a:t>即亮。因此，灯</a:t>
            </a:r>
            <a:r>
              <a:rPr lang="en-US" altLang="zh-CN"/>
              <a:t>F</a:t>
            </a:r>
            <a:r>
              <a:rPr lang="zh-CN" altLang="en-US" dirty="0"/>
              <a:t>与开关</a:t>
            </a:r>
            <a:r>
              <a:rPr lang="en-US" altLang="zh-CN"/>
              <a:t>A</a:t>
            </a:r>
            <a:r>
              <a:rPr lang="zh-CN" altLang="en-US" dirty="0"/>
              <a:t>、</a:t>
            </a:r>
            <a:r>
              <a:rPr lang="en-US" altLang="zh-CN"/>
              <a:t>B</a:t>
            </a:r>
            <a:r>
              <a:rPr lang="zh-CN" altLang="en-US" dirty="0"/>
              <a:t>之间的关系是“或”逻辑关系 </a:t>
            </a:r>
          </a:p>
        </p:txBody>
      </p:sp>
      <p:pic>
        <p:nvPicPr>
          <p:cNvPr id="106499" name="图片 79875" descr="TU2"/>
          <p:cNvPicPr>
            <a:picLocks noChangeAspect="1"/>
          </p:cNvPicPr>
          <p:nvPr/>
        </p:nvPicPr>
        <p:blipFill>
          <a:blip r:embed="rId2">
            <a:clrChange>
              <a:clrFrom>
                <a:srgbClr val="FEFFF0"/>
              </a:clrFrom>
              <a:clrTo>
                <a:srgbClr val="FEFFF0">
                  <a:alpha val="0"/>
                </a:srgbClr>
              </a:clrTo>
            </a:clrChange>
          </a:blip>
          <a:stretch>
            <a:fillRect/>
          </a:stretch>
        </p:blipFill>
        <p:spPr>
          <a:xfrm>
            <a:off x="2209800" y="3657600"/>
            <a:ext cx="4648200" cy="2473325"/>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80897"/>
          <p:cNvSpPr>
            <a:spLocks noGrp="1"/>
          </p:cNvSpPr>
          <p:nvPr>
            <p:ph type="title"/>
          </p:nvPr>
        </p:nvSpPr>
        <p:spPr/>
        <p:txBody>
          <a:bodyPr anchor="ctr" anchorCtr="0"/>
          <a:lstStyle/>
          <a:p>
            <a:r>
              <a:rPr lang="zh-CN" altLang="en-US" dirty="0"/>
              <a:t>或的逻辑真值表</a:t>
            </a:r>
          </a:p>
        </p:txBody>
      </p:sp>
      <p:graphicFrame>
        <p:nvGraphicFramePr>
          <p:cNvPr id="80899" name="内容占位符 80898"/>
          <p:cNvGraphicFramePr>
            <a:graphicFrameLocks noGrp="1"/>
          </p:cNvGraphicFramePr>
          <p:nvPr>
            <p:ph idx="1"/>
          </p:nvPr>
        </p:nvGraphicFramePr>
        <p:xfrm>
          <a:off x="1828800" y="1828800"/>
          <a:ext cx="4876800" cy="3253105"/>
        </p:xfrm>
        <a:graphic>
          <a:graphicData uri="http://schemas.openxmlformats.org/drawingml/2006/table">
            <a:tbl>
              <a:tblPr/>
              <a:tblGrid>
                <a:gridCol w="2971800"/>
                <a:gridCol w="1905000"/>
              </a:tblGrid>
              <a:tr h="78422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A               B</a:t>
                      </a:r>
                      <a:endParaRPr lang="zh-CN" altLang="en-US" sz="20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F=A+B</a:t>
                      </a:r>
                      <a:endParaRPr lang="zh-CN" altLang="en-US" sz="20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468563">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0                0</a:t>
                      </a:r>
                    </a:p>
                    <a:p>
                      <a:pPr marL="0" lvl="0" indent="0" algn="ctr">
                        <a:lnSpc>
                          <a:spcPct val="180000"/>
                        </a:lnSpc>
                        <a:buNone/>
                      </a:pPr>
                      <a:r>
                        <a:rPr lang="en-US" altLang="zh-CN" sz="2000"/>
                        <a:t>0                1</a:t>
                      </a:r>
                    </a:p>
                    <a:p>
                      <a:pPr marL="0" lvl="0" indent="0" algn="ctr">
                        <a:lnSpc>
                          <a:spcPct val="180000"/>
                        </a:lnSpc>
                        <a:buNone/>
                      </a:pPr>
                      <a:r>
                        <a:rPr lang="en-US" altLang="zh-CN" sz="2000"/>
                        <a:t>1                0</a:t>
                      </a:r>
                    </a:p>
                    <a:p>
                      <a:pPr marL="0" lvl="0" indent="0" algn="ctr">
                        <a:lnSpc>
                          <a:spcPct val="180000"/>
                        </a:lnSpc>
                        <a:buNone/>
                      </a:pPr>
                      <a:r>
                        <a:rPr lang="en-US" altLang="zh-CN" sz="2000"/>
                        <a:t>1                1</a:t>
                      </a:r>
                      <a:endParaRPr lang="zh-CN" altLang="en-US" sz="20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0</a:t>
                      </a:r>
                    </a:p>
                    <a:p>
                      <a:pPr marL="0" lvl="0" indent="0" algn="ctr">
                        <a:lnSpc>
                          <a:spcPct val="180000"/>
                        </a:lnSpc>
                        <a:buNone/>
                      </a:pPr>
                      <a:r>
                        <a:rPr lang="en-US" altLang="zh-CN" sz="2000"/>
                        <a:t>1</a:t>
                      </a:r>
                    </a:p>
                    <a:p>
                      <a:pPr marL="0" lvl="0" indent="0" algn="ctr">
                        <a:lnSpc>
                          <a:spcPct val="180000"/>
                        </a:lnSpc>
                        <a:buNone/>
                      </a:pPr>
                      <a:r>
                        <a:rPr lang="en-US" altLang="zh-CN" sz="2000"/>
                        <a:t>1</a:t>
                      </a:r>
                    </a:p>
                    <a:p>
                      <a:pPr marL="0" lvl="0" indent="0" algn="ctr">
                        <a:lnSpc>
                          <a:spcPct val="180000"/>
                        </a:lnSpc>
                        <a:buNone/>
                      </a:pPr>
                      <a:r>
                        <a:rPr lang="en-US" altLang="zh-CN" sz="2000"/>
                        <a:t>1 </a:t>
                      </a:r>
                      <a:endParaRPr lang="zh-CN" altLang="en-US" sz="20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57345"/>
          <p:cNvSpPr>
            <a:spLocks noGrp="1"/>
          </p:cNvSpPr>
          <p:nvPr>
            <p:ph type="title"/>
          </p:nvPr>
        </p:nvSpPr>
        <p:spPr/>
        <p:txBody>
          <a:bodyPr anchor="ctr" anchorCtr="0"/>
          <a:lstStyle/>
          <a:p>
            <a:r>
              <a:rPr lang="zh-CN" altLang="en-US" dirty="0"/>
              <a:t>模拟信号和数字信号</a:t>
            </a:r>
          </a:p>
        </p:txBody>
      </p:sp>
      <p:sp>
        <p:nvSpPr>
          <p:cNvPr id="29698" name="文本占位符 57346"/>
          <p:cNvSpPr>
            <a:spLocks noGrp="1"/>
          </p:cNvSpPr>
          <p:nvPr>
            <p:ph idx="1"/>
          </p:nvPr>
        </p:nvSpPr>
        <p:spPr/>
        <p:txBody>
          <a:bodyPr anchor="t" anchorCtr="0"/>
          <a:lstStyle/>
          <a:p>
            <a:r>
              <a:rPr lang="zh-CN" altLang="en-US" dirty="0"/>
              <a:t>在电子设备中， 无论是数字量还是模拟量都是以</a:t>
            </a:r>
            <a:r>
              <a:rPr lang="zh-CN" altLang="en-US" dirty="0">
                <a:highlight>
                  <a:srgbClr val="FFFF00"/>
                </a:highlight>
              </a:rPr>
              <a:t>电信号</a:t>
            </a:r>
            <a:r>
              <a:rPr lang="zh-CN" altLang="en-US" dirty="0"/>
              <a:t>形式出现的。人们常常将表示模拟量的电信号叫作</a:t>
            </a:r>
            <a:r>
              <a:rPr lang="zh-CN" altLang="en-US" dirty="0">
                <a:highlight>
                  <a:srgbClr val="FFFF00"/>
                </a:highlight>
              </a:rPr>
              <a:t>模拟信号</a:t>
            </a:r>
            <a:r>
              <a:rPr lang="en-US" altLang="zh-CN">
                <a:highlight>
                  <a:srgbClr val="FFFF00"/>
                </a:highlight>
              </a:rPr>
              <a:t>(Analog Signal)</a:t>
            </a:r>
            <a:r>
              <a:rPr lang="zh-CN" altLang="en-US" dirty="0"/>
              <a:t>， 将表示数字量的电信号叫作</a:t>
            </a:r>
            <a:r>
              <a:rPr lang="zh-CN" altLang="en-US" dirty="0">
                <a:highlight>
                  <a:srgbClr val="FFFF00"/>
                </a:highlight>
              </a:rPr>
              <a:t>数字信号</a:t>
            </a:r>
            <a:r>
              <a:rPr lang="en-US" altLang="zh-CN">
                <a:highlight>
                  <a:srgbClr val="FFFF00"/>
                </a:highlight>
              </a:rPr>
              <a:t>(Digital Signal)</a:t>
            </a:r>
            <a:r>
              <a:rPr lang="zh-CN" altLang="en-US" dirty="0"/>
              <a:t>。</a:t>
            </a:r>
          </a:p>
          <a:p>
            <a:pPr marL="0" indent="0">
              <a:buNone/>
            </a:pPr>
            <a:r>
              <a:rPr lang="zh-CN" altLang="en-US" dirty="0"/>
              <a:t> </a:t>
            </a:r>
          </a:p>
          <a:p>
            <a:pPr marL="0" indent="0">
              <a:buNone/>
            </a:pPr>
            <a:r>
              <a:rPr lang="en-US" altLang="zh-CN" dirty="0"/>
              <a:t>--</a:t>
            </a:r>
            <a:r>
              <a:rPr lang="zh-CN" altLang="en-US" dirty="0"/>
              <a:t>正弦波信号、话音信号就是典型的模拟信号 </a:t>
            </a:r>
          </a:p>
          <a:p>
            <a:pPr marL="0" indent="0">
              <a:buNone/>
            </a:pPr>
            <a:r>
              <a:rPr lang="en-US" altLang="zh-CN" dirty="0"/>
              <a:t>--</a:t>
            </a:r>
            <a:r>
              <a:rPr lang="zh-CN" altLang="en-US" dirty="0"/>
              <a:t>矩形波、方波信号就是典型的数字信号</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标题 81921"/>
          <p:cNvSpPr>
            <a:spLocks noGrp="1"/>
          </p:cNvSpPr>
          <p:nvPr>
            <p:ph type="title"/>
          </p:nvPr>
        </p:nvSpPr>
        <p:spPr/>
        <p:txBody>
          <a:bodyPr anchor="ctr" anchorCtr="0"/>
          <a:lstStyle/>
          <a:p>
            <a:r>
              <a:rPr lang="en-US" altLang="zh-CN" b="1" dirty="0"/>
              <a:t>“</a:t>
            </a:r>
            <a:r>
              <a:rPr lang="zh-CN" altLang="en-US" b="1" dirty="0"/>
              <a:t>或”运算的运算法则</a:t>
            </a:r>
          </a:p>
        </p:txBody>
      </p:sp>
      <p:sp>
        <p:nvSpPr>
          <p:cNvPr id="108546" name="文本占位符 81922"/>
          <p:cNvSpPr>
            <a:spLocks noGrp="1"/>
          </p:cNvSpPr>
          <p:nvPr>
            <p:ph idx="1"/>
          </p:nvPr>
        </p:nvSpPr>
        <p:spPr/>
        <p:txBody>
          <a:bodyPr anchor="t" anchorCtr="0"/>
          <a:lstStyle/>
          <a:p>
            <a:pPr algn="ctr">
              <a:buNone/>
            </a:pPr>
            <a:r>
              <a:rPr lang="en-US" altLang="zh-CN"/>
              <a:t>0 + 0 = 0      1 + 0 = 1</a:t>
            </a:r>
          </a:p>
          <a:p>
            <a:pPr algn="ctr">
              <a:buNone/>
            </a:pPr>
            <a:r>
              <a:rPr lang="en-US" altLang="zh-CN"/>
              <a:t>0 + 1 = 1      1 + 1 = 1</a:t>
            </a:r>
          </a:p>
          <a:p>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82945"/>
          <p:cNvSpPr>
            <a:spLocks noGrp="1"/>
          </p:cNvSpPr>
          <p:nvPr>
            <p:ph type="title"/>
          </p:nvPr>
        </p:nvSpPr>
        <p:spPr/>
        <p:txBody>
          <a:bodyPr anchor="ctr" anchorCtr="0"/>
          <a:lstStyle/>
          <a:p>
            <a:r>
              <a:rPr lang="en-US" altLang="zh-CN" b="1"/>
              <a:t>“</a:t>
            </a:r>
            <a:r>
              <a:rPr lang="zh-CN" altLang="en-US" b="1" dirty="0"/>
              <a:t>非”运算（</a:t>
            </a:r>
            <a:r>
              <a:rPr lang="en-US" altLang="zh-CN" b="1"/>
              <a:t>NOT</a:t>
            </a:r>
            <a:r>
              <a:rPr lang="zh-CN" altLang="en-US" b="1" dirty="0"/>
              <a:t>）</a:t>
            </a:r>
            <a:endParaRPr lang="zh-CN" altLang="en-US" dirty="0"/>
          </a:p>
        </p:txBody>
      </p:sp>
      <p:sp>
        <p:nvSpPr>
          <p:cNvPr id="109570" name="文本占位符 82946"/>
          <p:cNvSpPr>
            <a:spLocks noGrp="1"/>
          </p:cNvSpPr>
          <p:nvPr>
            <p:ph idx="1"/>
          </p:nvPr>
        </p:nvSpPr>
        <p:spPr/>
        <p:txBody>
          <a:bodyPr anchor="t" anchorCtr="0"/>
          <a:lstStyle/>
          <a:p>
            <a:pPr>
              <a:lnSpc>
                <a:spcPct val="90000"/>
              </a:lnSpc>
            </a:pPr>
            <a:r>
              <a:rPr lang="zh-CN" altLang="en-US" sz="2800" b="1" dirty="0"/>
              <a:t>在逻辑问题中，</a:t>
            </a:r>
            <a:r>
              <a:rPr lang="zh-CN" altLang="en-US" sz="2800" b="1" dirty="0">
                <a:highlight>
                  <a:srgbClr val="FFFF00"/>
                </a:highlight>
              </a:rPr>
              <a:t>如果某一事件的发生取决于条件的否定</a:t>
            </a:r>
            <a:r>
              <a:rPr lang="zh-CN" altLang="en-US" sz="2800" b="1" dirty="0"/>
              <a:t>，即事件与事件发生的条件之间构成矛盾，则这种因果关系称为“非”逻辑。</a:t>
            </a:r>
            <a:r>
              <a:rPr lang="zh-CN" altLang="en-US" sz="2800" dirty="0"/>
              <a:t>在逻辑代数中，“非”逻辑用“非”运算描述。</a:t>
            </a:r>
            <a:r>
              <a:rPr lang="zh-CN" altLang="en-US" sz="2800" dirty="0">
                <a:highlight>
                  <a:srgbClr val="FFFF00"/>
                </a:highlight>
              </a:rPr>
              <a:t>“非”</a:t>
            </a:r>
            <a:r>
              <a:rPr lang="zh-CN" altLang="en-US" sz="2800" dirty="0"/>
              <a:t>运算也叫</a:t>
            </a:r>
            <a:r>
              <a:rPr lang="zh-CN" altLang="en-US" sz="2800" dirty="0">
                <a:highlight>
                  <a:srgbClr val="FFFF00"/>
                </a:highlight>
              </a:rPr>
              <a:t>求反运算或者逻辑否定</a:t>
            </a:r>
            <a:r>
              <a:rPr lang="en-US" altLang="zh-CN" sz="2800"/>
              <a:t>(Logic Negation)</a:t>
            </a:r>
            <a:r>
              <a:rPr lang="zh-CN" altLang="en-US" sz="2800" dirty="0"/>
              <a:t>。其运算符号为“</a:t>
            </a:r>
            <a:r>
              <a:rPr lang="en-US" altLang="zh-CN" sz="2800"/>
              <a:t>-”</a:t>
            </a:r>
            <a:r>
              <a:rPr lang="zh-CN" altLang="en-US" sz="2800" dirty="0"/>
              <a:t>。“非”运算的逻辑关系可表示为</a:t>
            </a:r>
          </a:p>
          <a:p>
            <a:pPr algn="ctr">
              <a:lnSpc>
                <a:spcPct val="90000"/>
              </a:lnSpc>
              <a:buNone/>
            </a:pPr>
            <a:r>
              <a:rPr lang="zh-CN" altLang="en-US" sz="2800"/>
              <a:t>        </a:t>
            </a:r>
            <a:r>
              <a:rPr lang="en-US" altLang="zh-CN" sz="2800"/>
              <a:t>—</a:t>
            </a:r>
          </a:p>
          <a:p>
            <a:pPr algn="ctr">
              <a:lnSpc>
                <a:spcPct val="90000"/>
              </a:lnSpc>
              <a:buNone/>
            </a:pPr>
            <a:r>
              <a:rPr lang="en-US" altLang="zh-CN" sz="2800" b="1"/>
              <a:t>    F=A </a:t>
            </a:r>
            <a:endParaRPr lang="en-US" altLang="zh-CN" sz="2800"/>
          </a:p>
          <a:p>
            <a:pPr>
              <a:lnSpc>
                <a:spcPct val="90000"/>
              </a:lnSpc>
            </a:pPr>
            <a:r>
              <a:rPr lang="zh-CN" altLang="en-US" sz="2800" dirty="0"/>
              <a:t>读作“</a:t>
            </a:r>
            <a:r>
              <a:rPr lang="en-US" altLang="zh-CN" sz="2800"/>
              <a:t>F</a:t>
            </a:r>
            <a:r>
              <a:rPr lang="zh-CN" altLang="en-US" sz="2800" dirty="0"/>
              <a:t>等于</a:t>
            </a:r>
            <a:r>
              <a:rPr lang="en-US" altLang="zh-CN" sz="2800"/>
              <a:t>A</a:t>
            </a:r>
            <a:r>
              <a:rPr lang="zh-CN" altLang="en-US" sz="2800" dirty="0"/>
              <a:t>非”。</a:t>
            </a:r>
            <a:r>
              <a:rPr lang="zh-CN" altLang="en-US" sz="2800" b="1" dirty="0"/>
              <a:t>意思是：若</a:t>
            </a:r>
            <a:r>
              <a:rPr lang="en-US" altLang="zh-CN" sz="2800" b="1"/>
              <a:t>A</a:t>
            </a:r>
            <a:r>
              <a:rPr lang="zh-CN" altLang="en-US" sz="2800" b="1" dirty="0"/>
              <a:t>为</a:t>
            </a:r>
            <a:r>
              <a:rPr lang="en-US" altLang="zh-CN" sz="2800" b="1"/>
              <a:t>0</a:t>
            </a:r>
            <a:r>
              <a:rPr lang="zh-CN" altLang="en-US" sz="2800" b="1" dirty="0"/>
              <a:t>，则</a:t>
            </a:r>
            <a:r>
              <a:rPr lang="en-US" altLang="zh-CN" sz="2800" b="1"/>
              <a:t>F</a:t>
            </a:r>
            <a:r>
              <a:rPr lang="zh-CN" altLang="en-US" sz="2800" b="1" dirty="0"/>
              <a:t>为</a:t>
            </a:r>
            <a:r>
              <a:rPr lang="en-US" altLang="zh-CN" sz="2800" b="1"/>
              <a:t>1</a:t>
            </a:r>
            <a:r>
              <a:rPr lang="zh-CN" altLang="en-US" sz="2800" b="1" dirty="0"/>
              <a:t>；若</a:t>
            </a:r>
            <a:r>
              <a:rPr lang="en-US" altLang="zh-CN" sz="2800" b="1"/>
              <a:t>A</a:t>
            </a:r>
            <a:r>
              <a:rPr lang="zh-CN" altLang="en-US" sz="2800" b="1" dirty="0"/>
              <a:t>为</a:t>
            </a:r>
            <a:r>
              <a:rPr lang="en-US" altLang="zh-CN" sz="2800" b="1"/>
              <a:t>1</a:t>
            </a:r>
            <a:r>
              <a:rPr lang="zh-CN" altLang="en-US" sz="2800" b="1" dirty="0"/>
              <a:t>，则</a:t>
            </a:r>
            <a:r>
              <a:rPr lang="en-US" altLang="zh-CN" sz="2800" b="1"/>
              <a:t>F</a:t>
            </a:r>
            <a:r>
              <a:rPr lang="zh-CN" altLang="en-US" sz="2800" b="1" dirty="0"/>
              <a:t>为</a:t>
            </a:r>
            <a:r>
              <a:rPr lang="en-US" altLang="zh-CN" sz="2800" b="1"/>
              <a:t>0</a:t>
            </a:r>
            <a:r>
              <a:rPr lang="zh-CN" altLang="en-US" sz="2800" b="1"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标题 83969"/>
          <p:cNvSpPr>
            <a:spLocks noGrp="1"/>
          </p:cNvSpPr>
          <p:nvPr>
            <p:ph type="title"/>
          </p:nvPr>
        </p:nvSpPr>
        <p:spPr/>
        <p:txBody>
          <a:bodyPr anchor="ctr" anchorCtr="0"/>
          <a:lstStyle/>
          <a:p>
            <a:r>
              <a:rPr lang="zh-CN" altLang="en-US" dirty="0"/>
              <a:t>非的逻辑电路</a:t>
            </a:r>
          </a:p>
        </p:txBody>
      </p:sp>
      <p:sp>
        <p:nvSpPr>
          <p:cNvPr id="110594" name="文本占位符 83970"/>
          <p:cNvSpPr>
            <a:spLocks noGrp="1"/>
          </p:cNvSpPr>
          <p:nvPr>
            <p:ph idx="1"/>
          </p:nvPr>
        </p:nvSpPr>
        <p:spPr/>
        <p:txBody>
          <a:bodyPr anchor="t" anchorCtr="0"/>
          <a:lstStyle/>
          <a:p>
            <a:r>
              <a:rPr lang="zh-CN" altLang="en-US" dirty="0">
                <a:highlight>
                  <a:srgbClr val="FFFF00"/>
                </a:highlight>
              </a:rPr>
              <a:t>开关与灯并联</a:t>
            </a:r>
            <a:r>
              <a:rPr lang="zh-CN" altLang="en-US" dirty="0"/>
              <a:t>。显然，仅当开关断开时，灯亮；一旦开关闭合，则灯灭。令开关断开用</a:t>
            </a:r>
            <a:r>
              <a:rPr lang="en-US" altLang="zh-CN"/>
              <a:t>0</a:t>
            </a:r>
            <a:r>
              <a:rPr lang="zh-CN" altLang="en-US" dirty="0"/>
              <a:t>表示，开关闭合用</a:t>
            </a:r>
            <a:r>
              <a:rPr lang="en-US" altLang="zh-CN"/>
              <a:t>1</a:t>
            </a:r>
            <a:r>
              <a:rPr lang="zh-CN" altLang="en-US" dirty="0"/>
              <a:t>表示，灯亮用</a:t>
            </a:r>
            <a:r>
              <a:rPr lang="en-US" altLang="zh-CN"/>
              <a:t>1</a:t>
            </a:r>
            <a:r>
              <a:rPr lang="zh-CN" altLang="en-US" dirty="0"/>
              <a:t>表示，灯灭用</a:t>
            </a:r>
            <a:r>
              <a:rPr lang="en-US" altLang="zh-CN"/>
              <a:t>0</a:t>
            </a:r>
            <a:r>
              <a:rPr lang="zh-CN" altLang="en-US" dirty="0"/>
              <a:t>表示，则电路中灯</a:t>
            </a:r>
            <a:r>
              <a:rPr lang="en-US" altLang="zh-CN"/>
              <a:t>F</a:t>
            </a:r>
            <a:r>
              <a:rPr lang="zh-CN" altLang="en-US" dirty="0"/>
              <a:t>与开关</a:t>
            </a:r>
            <a:r>
              <a:rPr lang="en-US" altLang="zh-CN"/>
              <a:t>A</a:t>
            </a:r>
            <a:r>
              <a:rPr lang="zh-CN" altLang="en-US" dirty="0"/>
              <a:t>的关系所示“非”运算关系。 </a:t>
            </a:r>
          </a:p>
        </p:txBody>
      </p:sp>
      <p:pic>
        <p:nvPicPr>
          <p:cNvPr id="110595" name="图片 83971" descr="TU2"/>
          <p:cNvPicPr>
            <a:picLocks noChangeAspect="1"/>
          </p:cNvPicPr>
          <p:nvPr/>
        </p:nvPicPr>
        <p:blipFill>
          <a:blip r:embed="rId2">
            <a:clrChange>
              <a:clrFrom>
                <a:srgbClr val="FEFFF0"/>
              </a:clrFrom>
              <a:clrTo>
                <a:srgbClr val="FEFFF0">
                  <a:alpha val="0"/>
                </a:srgbClr>
              </a:clrTo>
            </a:clrChange>
          </a:blip>
          <a:stretch>
            <a:fillRect/>
          </a:stretch>
        </p:blipFill>
        <p:spPr>
          <a:xfrm>
            <a:off x="2286000" y="4495800"/>
            <a:ext cx="5114925" cy="1833563"/>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84993"/>
          <p:cNvSpPr>
            <a:spLocks noGrp="1"/>
          </p:cNvSpPr>
          <p:nvPr>
            <p:ph type="title"/>
          </p:nvPr>
        </p:nvSpPr>
        <p:spPr/>
        <p:txBody>
          <a:bodyPr anchor="ctr" anchorCtr="0"/>
          <a:lstStyle/>
          <a:p>
            <a:r>
              <a:rPr lang="zh-CN" altLang="en-US" dirty="0"/>
              <a:t>非的逻辑真值表</a:t>
            </a:r>
          </a:p>
        </p:txBody>
      </p:sp>
      <p:sp>
        <p:nvSpPr>
          <p:cNvPr id="111618" name="文本占位符 84994"/>
          <p:cNvSpPr>
            <a:spLocks noGrp="1"/>
          </p:cNvSpPr>
          <p:nvPr>
            <p:ph type="body" sz="half" idx="1"/>
          </p:nvPr>
        </p:nvSpPr>
        <p:spPr>
          <a:xfrm>
            <a:off x="457200" y="1600200"/>
            <a:ext cx="4038600" cy="4525963"/>
          </a:xfrm>
        </p:spPr>
        <p:txBody>
          <a:bodyPr anchor="t" anchorCtr="0"/>
          <a:lstStyle/>
          <a:p>
            <a:pPr algn="ctr" defTabSz="914400">
              <a:buClrTx/>
              <a:buSzTx/>
              <a:buFontTx/>
              <a:buNone/>
            </a:pPr>
            <a:endParaRPr lang="en-US" altLang="zh-CN" sz="2800"/>
          </a:p>
          <a:p>
            <a:pPr algn="ctr" defTabSz="914400">
              <a:buClrTx/>
              <a:buSzTx/>
              <a:buFontTx/>
            </a:pPr>
            <a:endParaRPr lang="en-US" altLang="zh-CN" sz="2800" dirty="0"/>
          </a:p>
        </p:txBody>
      </p:sp>
      <p:graphicFrame>
        <p:nvGraphicFramePr>
          <p:cNvPr id="84996" name="内容占位符 84995"/>
          <p:cNvGraphicFramePr>
            <a:graphicFrameLocks noGrp="1"/>
          </p:cNvGraphicFramePr>
          <p:nvPr>
            <p:ph sz="half" idx="2"/>
          </p:nvPr>
        </p:nvGraphicFramePr>
        <p:xfrm>
          <a:off x="3276600" y="1752600"/>
          <a:ext cx="3276600" cy="2286000"/>
        </p:xfrm>
        <a:graphic>
          <a:graphicData uri="http://schemas.openxmlformats.org/drawingml/2006/table">
            <a:tbl>
              <a:tblPr/>
              <a:tblGrid>
                <a:gridCol w="1638300"/>
                <a:gridCol w="1638300"/>
              </a:tblGrid>
              <a:tr h="7747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A</a:t>
                      </a:r>
                      <a:endParaRPr lang="zh-CN" altLang="en-US" sz="20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F=A</a:t>
                      </a:r>
                      <a:endParaRPr lang="zh-CN" altLang="en-US" sz="20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5113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0</a:t>
                      </a:r>
                    </a:p>
                    <a:p>
                      <a:pPr marL="0" lvl="0" indent="0" algn="ctr">
                        <a:lnSpc>
                          <a:spcPct val="180000"/>
                        </a:lnSpc>
                        <a:buNone/>
                      </a:pPr>
                      <a:r>
                        <a:rPr lang="en-US" altLang="zh-CN" sz="2000"/>
                        <a:t>1</a:t>
                      </a:r>
                      <a:endParaRPr lang="zh-CN" altLang="en-US" sz="20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180000"/>
                        </a:lnSpc>
                        <a:buNone/>
                      </a:pPr>
                      <a:r>
                        <a:rPr lang="en-US" altLang="zh-CN" sz="2000"/>
                        <a:t>1</a:t>
                      </a:r>
                    </a:p>
                    <a:p>
                      <a:pPr marL="0" lvl="0" indent="0" algn="ctr">
                        <a:lnSpc>
                          <a:spcPct val="180000"/>
                        </a:lnSpc>
                        <a:buNone/>
                      </a:pPr>
                      <a:r>
                        <a:rPr lang="en-US" altLang="zh-CN" sz="2000"/>
                        <a:t>0</a:t>
                      </a:r>
                      <a:endParaRPr lang="zh-CN" altLang="en-US" sz="200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标题 86017"/>
          <p:cNvSpPr>
            <a:spLocks noGrp="1"/>
          </p:cNvSpPr>
          <p:nvPr>
            <p:ph type="title"/>
          </p:nvPr>
        </p:nvSpPr>
        <p:spPr/>
        <p:txBody>
          <a:bodyPr anchor="ctr" anchorCtr="0"/>
          <a:lstStyle/>
          <a:p>
            <a:r>
              <a:rPr lang="en-US" altLang="zh-CN" b="1" dirty="0"/>
              <a:t>“</a:t>
            </a:r>
            <a:r>
              <a:rPr lang="zh-CN" altLang="en-US" b="1" dirty="0"/>
              <a:t>非”运算的运算法则</a:t>
            </a:r>
          </a:p>
        </p:txBody>
      </p:sp>
      <p:sp>
        <p:nvSpPr>
          <p:cNvPr id="112642" name="文本占位符 86018"/>
          <p:cNvSpPr>
            <a:spLocks noGrp="1"/>
          </p:cNvSpPr>
          <p:nvPr>
            <p:ph idx="1"/>
          </p:nvPr>
        </p:nvSpPr>
        <p:spPr/>
        <p:txBody>
          <a:bodyPr anchor="t" anchorCtr="0"/>
          <a:lstStyle/>
          <a:p>
            <a:pPr algn="ctr">
              <a:buNone/>
            </a:pPr>
            <a:endParaRPr lang="en-US" altLang="zh-CN"/>
          </a:p>
          <a:p>
            <a:pPr algn="ctr">
              <a:buNone/>
            </a:pPr>
            <a:endParaRPr lang="en-US" altLang="zh-CN"/>
          </a:p>
          <a:p>
            <a:pPr algn="ctr">
              <a:buNone/>
            </a:pPr>
            <a:r>
              <a:rPr lang="en-US" altLang="zh-CN"/>
              <a:t>—                                —0=1                             1=0</a:t>
            </a:r>
          </a:p>
          <a:p>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87041"/>
          <p:cNvSpPr>
            <a:spLocks noGrp="1"/>
          </p:cNvSpPr>
          <p:nvPr>
            <p:ph type="title"/>
          </p:nvPr>
        </p:nvSpPr>
        <p:spPr/>
        <p:txBody>
          <a:bodyPr anchor="ctr" anchorCtr="0"/>
          <a:lstStyle/>
          <a:p>
            <a:r>
              <a:rPr lang="zh-CN" altLang="en-US" dirty="0"/>
              <a:t>常用门电路逻辑符号</a:t>
            </a:r>
          </a:p>
        </p:txBody>
      </p:sp>
      <p:graphicFrame>
        <p:nvGraphicFramePr>
          <p:cNvPr id="113666" name="内容占位符 87042"/>
          <p:cNvGraphicFramePr>
            <a:graphicFrameLocks noGrp="1"/>
          </p:cNvGraphicFramePr>
          <p:nvPr>
            <p:ph idx="1"/>
          </p:nvPr>
        </p:nvGraphicFramePr>
        <p:xfrm>
          <a:off x="990600" y="2286000"/>
          <a:ext cx="7772400" cy="3041650"/>
        </p:xfrm>
        <a:graphic>
          <a:graphicData uri="http://schemas.openxmlformats.org/presentationml/2006/ole">
            <mc:AlternateContent xmlns:mc="http://schemas.openxmlformats.org/markup-compatibility/2006">
              <mc:Choice xmlns:v="urn:schemas-microsoft-com:vml" Requires="v">
                <p:oleObj spid="_x0000_s4113" r:id="rId3" imgW="3733800" imgH="1463040" progId="Visio.Drawing.4">
                  <p:embed/>
                </p:oleObj>
              </mc:Choice>
              <mc:Fallback>
                <p:oleObj r:id="rId3" imgW="3733800" imgH="1463040" progId="Visio.Drawing.4">
                  <p:embed/>
                  <p:pic>
                    <p:nvPicPr>
                      <p:cNvPr id="0" name="图片 3079"/>
                      <p:cNvPicPr/>
                      <p:nvPr/>
                    </p:nvPicPr>
                    <p:blipFill>
                      <a:blip r:embed="rId4"/>
                      <a:stretch>
                        <a:fillRect/>
                      </a:stretch>
                    </p:blipFill>
                    <p:spPr>
                      <a:xfrm>
                        <a:off x="990600" y="2286000"/>
                        <a:ext cx="7772400" cy="3041650"/>
                      </a:xfrm>
                      <a:prstGeom prst="rect">
                        <a:avLst/>
                      </a:prstGeom>
                      <a:noFill/>
                      <a:ln w="38100">
                        <a:miter/>
                      </a:ln>
                    </p:spPr>
                  </p:pic>
                </p:oleObj>
              </mc:Fallback>
            </mc:AlternateContent>
          </a:graphicData>
        </a:graphic>
      </p:graphicFrame>
      <p:sp>
        <p:nvSpPr>
          <p:cNvPr id="113667" name="文本框 87043"/>
          <p:cNvSpPr txBox="1"/>
          <p:nvPr/>
        </p:nvSpPr>
        <p:spPr>
          <a:xfrm>
            <a:off x="1825625" y="5638800"/>
            <a:ext cx="5881688" cy="822325"/>
          </a:xfrm>
          <a:prstGeom prst="rect">
            <a:avLst/>
          </a:prstGeom>
          <a:noFill/>
          <a:ln w="9525">
            <a:noFill/>
          </a:ln>
        </p:spPr>
        <p:txBody>
          <a:bodyPr wrap="none" anchor="t" anchorCtr="0">
            <a:spAutoFit/>
          </a:bodyPr>
          <a:lstStyle/>
          <a:p>
            <a:pPr algn="ctr"/>
            <a:r>
              <a:rPr lang="zh-CN" altLang="en-US" sz="2400" dirty="0">
                <a:latin typeface="Times New Roman" panose="02020603050405020304" pitchFamily="18" charset="0"/>
                <a:ea typeface="宋体" panose="02010600030101010101" pitchFamily="2" charset="-122"/>
              </a:rPr>
              <a:t>与、 或、非门的逻辑符号 </a:t>
            </a:r>
          </a:p>
          <a:p>
            <a:pPr algn="ctr"/>
            <a:r>
              <a:rPr lang="en-US" altLang="zh-CN" sz="2400">
                <a:latin typeface="Times New Roman" panose="02020603050405020304" pitchFamily="18" charset="0"/>
                <a:ea typeface="宋体" panose="02010600030101010101" pitchFamily="2" charset="-122"/>
              </a:rPr>
              <a:t>(</a:t>
            </a:r>
            <a:r>
              <a:rPr lang="en-US" altLang="zh-CN" sz="2400" i="1">
                <a:latin typeface="Times New Roman" panose="02020603050405020304" pitchFamily="18" charset="0"/>
                <a:ea typeface="宋体" panose="02010600030101010101" pitchFamily="2" charset="-122"/>
              </a:rPr>
              <a:t>a</a:t>
            </a: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与门符号； </a:t>
            </a:r>
            <a:r>
              <a:rPr lang="en-US" altLang="zh-CN" sz="2400">
                <a:latin typeface="Times New Roman" panose="02020603050405020304" pitchFamily="18" charset="0"/>
                <a:ea typeface="宋体" panose="02010600030101010101" pitchFamily="2" charset="-122"/>
              </a:rPr>
              <a:t>(</a:t>
            </a:r>
            <a:r>
              <a:rPr lang="en-US" altLang="zh-CN" sz="2400" i="1">
                <a:latin typeface="Times New Roman" panose="02020603050405020304" pitchFamily="18" charset="0"/>
                <a:ea typeface="宋体" panose="02010600030101010101" pitchFamily="2" charset="-122"/>
              </a:rPr>
              <a:t>b</a:t>
            </a: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或门符号； </a:t>
            </a:r>
            <a:r>
              <a:rPr lang="en-US" altLang="zh-CN" sz="2400">
                <a:latin typeface="Times New Roman" panose="02020603050405020304" pitchFamily="18" charset="0"/>
                <a:ea typeface="宋体" panose="02010600030101010101" pitchFamily="2" charset="-122"/>
              </a:rPr>
              <a:t>(</a:t>
            </a:r>
            <a:r>
              <a:rPr lang="en-US" altLang="zh-CN" sz="2400" i="1">
                <a:latin typeface="Times New Roman" panose="02020603050405020304" pitchFamily="18" charset="0"/>
                <a:ea typeface="宋体" panose="02010600030101010101" pitchFamily="2" charset="-122"/>
              </a:rPr>
              <a:t>c</a:t>
            </a:r>
            <a:r>
              <a:rPr lang="en-US" altLang="zh-CN" sz="240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非门符号</a:t>
            </a:r>
            <a:endParaRPr lang="zh-CN" altLang="en-US" sz="2400">
              <a:latin typeface="Times New Roman" panose="02020603050405020304" pitchFamily="18"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标题 88065"/>
          <p:cNvSpPr>
            <a:spLocks noGrp="1"/>
          </p:cNvSpPr>
          <p:nvPr>
            <p:ph type="title"/>
          </p:nvPr>
        </p:nvSpPr>
        <p:spPr/>
        <p:txBody>
          <a:bodyPr anchor="ctr" anchorCtr="0"/>
          <a:lstStyle/>
          <a:p>
            <a:r>
              <a:rPr lang="zh-CN" altLang="en-US" dirty="0"/>
              <a:t>其他常见逻辑运算</a:t>
            </a:r>
          </a:p>
        </p:txBody>
      </p:sp>
      <p:sp>
        <p:nvSpPr>
          <p:cNvPr id="114690" name="文本占位符 88066"/>
          <p:cNvSpPr>
            <a:spLocks noGrp="1"/>
          </p:cNvSpPr>
          <p:nvPr>
            <p:ph idx="1"/>
          </p:nvPr>
        </p:nvSpPr>
        <p:spPr/>
        <p:txBody>
          <a:bodyPr anchor="t" anchorCtr="0"/>
          <a:lstStyle/>
          <a:p>
            <a:r>
              <a:rPr lang="zh-CN" altLang="en-US" dirty="0"/>
              <a:t>将与、 或、 非三种基本的逻辑运算进行组合， 可以得到各种形式的复合逻辑运算。</a:t>
            </a:r>
          </a:p>
          <a:p>
            <a:r>
              <a:rPr lang="zh-CN" altLang="en-US" dirty="0"/>
              <a:t>最常用的几种</a:t>
            </a:r>
            <a:r>
              <a:rPr lang="zh-CN" altLang="en-US" dirty="0">
                <a:highlight>
                  <a:srgbClr val="FFFF00"/>
                </a:highlight>
              </a:rPr>
              <a:t>复合逻辑运算</a:t>
            </a:r>
            <a:endParaRPr lang="zh-CN" altLang="en-US" dirty="0"/>
          </a:p>
          <a:p>
            <a:pPr lvl="1"/>
            <a:r>
              <a:rPr lang="zh-CN" altLang="en-US" dirty="0"/>
              <a:t>“与非</a:t>
            </a:r>
            <a:r>
              <a:rPr lang="en-US" altLang="zh-CN" dirty="0"/>
              <a:t>(NAND)”</a:t>
            </a:r>
            <a:r>
              <a:rPr lang="zh-CN" altLang="en-US" dirty="0"/>
              <a:t>运算 </a:t>
            </a:r>
          </a:p>
          <a:p>
            <a:pPr lvl="1"/>
            <a:r>
              <a:rPr lang="zh-CN" altLang="en-US" dirty="0"/>
              <a:t>“或非</a:t>
            </a:r>
            <a:r>
              <a:rPr lang="en-US" altLang="zh-CN" dirty="0"/>
              <a:t>(NOR)”</a:t>
            </a:r>
            <a:r>
              <a:rPr lang="zh-CN" altLang="en-US" dirty="0"/>
              <a:t>运算 </a:t>
            </a:r>
          </a:p>
          <a:p>
            <a:pPr lvl="1"/>
            <a:r>
              <a:rPr lang="zh-CN" altLang="en-US" dirty="0"/>
              <a:t>“异或</a:t>
            </a:r>
            <a:r>
              <a:rPr lang="en-US" altLang="zh-CN" dirty="0"/>
              <a:t>(XOR)”</a:t>
            </a:r>
            <a:r>
              <a:rPr lang="zh-CN" altLang="en-US" dirty="0"/>
              <a:t>运算 </a:t>
            </a:r>
          </a:p>
          <a:p>
            <a:pPr lvl="1"/>
            <a:r>
              <a:rPr lang="zh-CN" altLang="en-US" dirty="0"/>
              <a:t>“同或</a:t>
            </a:r>
            <a:r>
              <a:rPr lang="en-US" altLang="zh-CN" dirty="0"/>
              <a:t>(XNOR)”</a:t>
            </a:r>
            <a:r>
              <a:rPr lang="zh-CN" altLang="en-US" dirty="0"/>
              <a:t>运算</a:t>
            </a:r>
          </a:p>
          <a:p>
            <a:pPr lvl="1"/>
            <a:r>
              <a:rPr lang="zh-CN" altLang="en-US" dirty="0"/>
              <a:t>“与或非</a:t>
            </a:r>
            <a:r>
              <a:rPr lang="en-US" altLang="zh-CN" dirty="0"/>
              <a:t>(AND-OR-OT)”</a:t>
            </a:r>
            <a:r>
              <a:rPr lang="zh-CN" altLang="en-US" dirty="0"/>
              <a:t>运算</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89089"/>
          <p:cNvSpPr>
            <a:spLocks noGrp="1"/>
          </p:cNvSpPr>
          <p:nvPr>
            <p:ph type="title"/>
          </p:nvPr>
        </p:nvSpPr>
        <p:spPr/>
        <p:txBody>
          <a:bodyPr anchor="ctr" anchorCtr="0"/>
          <a:lstStyle/>
          <a:p>
            <a:r>
              <a:rPr lang="zh-CN" altLang="en-US" b="1" dirty="0">
                <a:solidFill>
                  <a:schemeClr val="tx1"/>
                </a:solidFill>
              </a:rPr>
              <a:t>复合逻辑运算与常用逻辑门</a:t>
            </a:r>
          </a:p>
        </p:txBody>
      </p:sp>
      <p:pic>
        <p:nvPicPr>
          <p:cNvPr id="115714" name="内容占位符 89090" descr="Img00005"/>
          <p:cNvPicPr>
            <a:picLocks noGrp="1" noChangeAspect="1"/>
          </p:cNvPicPr>
          <p:nvPr>
            <p:ph idx="1"/>
          </p:nvPr>
        </p:nvPicPr>
        <p:blipFill>
          <a:blip r:embed="rId2"/>
          <a:stretch>
            <a:fillRect/>
          </a:stretch>
        </p:blipFill>
        <p:spPr>
          <a:xfrm>
            <a:off x="517525" y="1828800"/>
            <a:ext cx="8107363" cy="4068763"/>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90113"/>
          <p:cNvSpPr>
            <a:spLocks noGrp="1"/>
          </p:cNvSpPr>
          <p:nvPr>
            <p:ph type="title"/>
          </p:nvPr>
        </p:nvSpPr>
        <p:spPr/>
        <p:txBody>
          <a:bodyPr anchor="ctr" anchorCtr="0"/>
          <a:lstStyle/>
          <a:p>
            <a:r>
              <a:rPr lang="zh-CN" altLang="en-US" b="1" dirty="0">
                <a:solidFill>
                  <a:schemeClr val="tx1"/>
                </a:solidFill>
              </a:rPr>
              <a:t>复合逻辑运算与常用逻辑门</a:t>
            </a:r>
          </a:p>
        </p:txBody>
      </p:sp>
      <p:pic>
        <p:nvPicPr>
          <p:cNvPr id="116738" name="内容占位符 90114" descr="Img00007"/>
          <p:cNvPicPr>
            <a:picLocks noGrp="1" noChangeAspect="1"/>
          </p:cNvPicPr>
          <p:nvPr>
            <p:ph idx="1"/>
          </p:nvPr>
        </p:nvPicPr>
        <p:blipFill>
          <a:blip r:embed="rId2"/>
          <a:stretch>
            <a:fillRect/>
          </a:stretch>
        </p:blipFill>
        <p:spPr>
          <a:xfrm>
            <a:off x="528638" y="1725613"/>
            <a:ext cx="8085137" cy="4275137"/>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91137"/>
          <p:cNvSpPr>
            <a:spLocks noGrp="1"/>
          </p:cNvSpPr>
          <p:nvPr>
            <p:ph type="title"/>
          </p:nvPr>
        </p:nvSpPr>
        <p:spPr/>
        <p:txBody>
          <a:bodyPr anchor="ctr" anchorCtr="0"/>
          <a:lstStyle/>
          <a:p>
            <a:r>
              <a:rPr lang="zh-CN" altLang="en-US" b="1" dirty="0">
                <a:solidFill>
                  <a:schemeClr val="tx1"/>
                </a:solidFill>
              </a:rPr>
              <a:t>复合逻辑运算与常用逻辑门</a:t>
            </a:r>
          </a:p>
        </p:txBody>
      </p:sp>
      <p:pic>
        <p:nvPicPr>
          <p:cNvPr id="117762" name="内容占位符 91138" descr="Img00008"/>
          <p:cNvPicPr>
            <a:picLocks noGrp="1" noChangeAspect="1"/>
          </p:cNvPicPr>
          <p:nvPr>
            <p:ph idx="1"/>
          </p:nvPr>
        </p:nvPicPr>
        <p:blipFill>
          <a:blip r:embed="rId2"/>
          <a:stretch>
            <a:fillRect/>
          </a:stretch>
        </p:blipFill>
        <p:spPr>
          <a:xfrm>
            <a:off x="563563" y="2468563"/>
            <a:ext cx="8016875" cy="278923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4097"/>
          <p:cNvSpPr>
            <a:spLocks noGrp="1"/>
          </p:cNvSpPr>
          <p:nvPr>
            <p:ph type="title"/>
          </p:nvPr>
        </p:nvSpPr>
        <p:spPr/>
        <p:txBody>
          <a:bodyPr anchor="ctr" anchorCtr="0"/>
          <a:lstStyle/>
          <a:p>
            <a:r>
              <a:rPr lang="zh-CN" altLang="en-US" dirty="0"/>
              <a:t>数 字 系 统 </a:t>
            </a:r>
          </a:p>
        </p:txBody>
      </p:sp>
      <p:sp>
        <p:nvSpPr>
          <p:cNvPr id="30722" name="文本占位符 4098"/>
          <p:cNvSpPr>
            <a:spLocks noGrp="1"/>
          </p:cNvSpPr>
          <p:nvPr>
            <p:ph idx="1"/>
          </p:nvPr>
        </p:nvSpPr>
        <p:spPr/>
        <p:txBody>
          <a:bodyPr anchor="t" anchorCtr="0"/>
          <a:lstStyle/>
          <a:p>
            <a:r>
              <a:rPr lang="zh-CN" altLang="en-US" dirty="0"/>
              <a:t>数字系统是一个能对数字信号进行</a:t>
            </a:r>
            <a:r>
              <a:rPr lang="zh-CN" altLang="en-US" dirty="0">
                <a:highlight>
                  <a:srgbClr val="FFFF00"/>
                </a:highlight>
              </a:rPr>
              <a:t>加工、传递和存储</a:t>
            </a:r>
            <a:r>
              <a:rPr lang="zh-CN" altLang="en-US" dirty="0"/>
              <a:t>的实体，它由实现各种功能的数字逻辑电路相互连接而成。</a:t>
            </a:r>
            <a:br>
              <a:rPr lang="zh-CN" altLang="en-US" dirty="0"/>
            </a:br>
            <a:endParaRPr lang="zh-CN" altLang="en-US" dirty="0"/>
          </a:p>
          <a:p>
            <a:pPr>
              <a:buNone/>
            </a:pPr>
            <a:r>
              <a:rPr lang="en-US" altLang="zh-CN" dirty="0"/>
              <a:t>   </a:t>
            </a:r>
            <a:r>
              <a:rPr lang="zh-CN" altLang="en-US" dirty="0"/>
              <a:t>例如，数字计算机</a:t>
            </a:r>
            <a:br>
              <a:rPr lang="zh-CN" altLang="en-US" dirty="0"/>
            </a:b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标题 93187"/>
          <p:cNvSpPr>
            <a:spLocks noGrp="1"/>
          </p:cNvSpPr>
          <p:nvPr>
            <p:ph type="ctrTitle"/>
          </p:nvPr>
        </p:nvSpPr>
        <p:spPr>
          <a:xfrm>
            <a:off x="685800" y="2130425"/>
            <a:ext cx="7772400" cy="1470025"/>
          </a:xfrm>
        </p:spPr>
        <p:txBody>
          <a:bodyPr anchor="ctr" anchorCtr="0"/>
          <a:lstStyle/>
          <a:p>
            <a:pPr defTabSz="914400">
              <a:buClrTx/>
              <a:buSzTx/>
              <a:buFontTx/>
              <a:buNone/>
            </a:pPr>
            <a:endParaRPr lang="zh-CN" altLang="zh-CN" sz="4400" kern="1200" baseline="0" dirty="0">
              <a:latin typeface="+mj-lt"/>
              <a:ea typeface="+mj-ea"/>
              <a:cs typeface="+mj-cs"/>
            </a:endParaRPr>
          </a:p>
        </p:txBody>
      </p:sp>
      <p:sp>
        <p:nvSpPr>
          <p:cNvPr id="118786" name="副标题 93188"/>
          <p:cNvSpPr>
            <a:spLocks noGrp="1"/>
          </p:cNvSpPr>
          <p:nvPr>
            <p:ph type="subTitle" idx="1"/>
          </p:nvPr>
        </p:nvSpPr>
        <p:spPr>
          <a:xfrm>
            <a:off x="1371600" y="3886200"/>
            <a:ext cx="6400800" cy="1752600"/>
          </a:xfrm>
        </p:spPr>
        <p:txBody>
          <a:bodyPr anchor="t" anchorCtr="0"/>
          <a:lstStyle/>
          <a:p>
            <a:pPr defTabSz="914400">
              <a:buClrTx/>
              <a:buSzTx/>
              <a:buFontTx/>
            </a:pPr>
            <a:r>
              <a:rPr lang="en-US" altLang="zh-CN" sz="3200" kern="1200" baseline="0">
                <a:latin typeface="+mn-lt"/>
                <a:ea typeface="+mn-ea"/>
                <a:cs typeface="+mn-cs"/>
              </a:rPr>
              <a:t>1.3  </a:t>
            </a:r>
            <a:r>
              <a:rPr lang="zh-CN" altLang="en-US" sz="3200" kern="1200" baseline="0" dirty="0">
                <a:latin typeface="+mn-lt"/>
                <a:ea typeface="+mn-ea"/>
                <a:cs typeface="+mn-cs"/>
              </a:rPr>
              <a:t>逻辑代数的公式和规则</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148483"/>
          <p:cNvSpPr>
            <a:spLocks noGrp="1"/>
          </p:cNvSpPr>
          <p:nvPr>
            <p:ph type="title"/>
          </p:nvPr>
        </p:nvSpPr>
        <p:spPr/>
        <p:txBody>
          <a:bodyPr anchor="ctr" anchorCtr="0"/>
          <a:lstStyle/>
          <a:p>
            <a:r>
              <a:rPr lang="zh-CN" altLang="en-US" b="1" dirty="0">
                <a:solidFill>
                  <a:schemeClr val="tx1"/>
                </a:solidFill>
              </a:rPr>
              <a:t>基本公式</a:t>
            </a:r>
          </a:p>
        </p:txBody>
      </p:sp>
      <p:sp>
        <p:nvSpPr>
          <p:cNvPr id="119810" name="文本占位符 148484"/>
          <p:cNvSpPr>
            <a:spLocks noGrp="1"/>
          </p:cNvSpPr>
          <p:nvPr>
            <p:ph idx="1"/>
          </p:nvPr>
        </p:nvSpPr>
        <p:spPr/>
        <p:txBody>
          <a:bodyPr anchor="t" anchorCtr="0"/>
          <a:lstStyle/>
          <a:p>
            <a:r>
              <a:rPr lang="en-US" altLang="zh-CN"/>
              <a:t>0</a:t>
            </a:r>
            <a:r>
              <a:rPr lang="en-US" altLang="zh-CN" b="1"/>
              <a:t>·</a:t>
            </a:r>
            <a:r>
              <a:rPr lang="en-US" altLang="zh-CN"/>
              <a:t>0=0                        0+0=0</a:t>
            </a:r>
          </a:p>
          <a:p>
            <a:r>
              <a:rPr lang="en-US" altLang="zh-CN"/>
              <a:t>0</a:t>
            </a:r>
            <a:r>
              <a:rPr lang="en-US" altLang="zh-CN" b="1"/>
              <a:t>·</a:t>
            </a:r>
            <a:r>
              <a:rPr lang="en-US" altLang="zh-CN"/>
              <a:t>1=0                        0+1=1</a:t>
            </a:r>
          </a:p>
          <a:p>
            <a:r>
              <a:rPr lang="en-US" altLang="zh-CN"/>
              <a:t>1</a:t>
            </a:r>
            <a:r>
              <a:rPr lang="en-US" altLang="zh-CN" b="1"/>
              <a:t>·</a:t>
            </a:r>
            <a:r>
              <a:rPr lang="en-US" altLang="zh-CN"/>
              <a:t>1=1                        1+1=1</a:t>
            </a:r>
          </a:p>
          <a:p>
            <a:pPr>
              <a:buNone/>
            </a:pPr>
            <a:r>
              <a:rPr lang="en-US" altLang="zh-CN"/>
              <a:t>   _                               _</a:t>
            </a:r>
          </a:p>
          <a:p>
            <a:r>
              <a:rPr lang="en-US" altLang="zh-CN"/>
              <a:t>0=1                           1=0</a:t>
            </a:r>
          </a:p>
          <a:p>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标题 95233"/>
          <p:cNvSpPr>
            <a:spLocks noGrp="1"/>
          </p:cNvSpPr>
          <p:nvPr>
            <p:ph type="title"/>
          </p:nvPr>
        </p:nvSpPr>
        <p:spPr/>
        <p:txBody>
          <a:bodyPr anchor="ctr" anchorCtr="0"/>
          <a:lstStyle/>
          <a:p>
            <a:r>
              <a:rPr lang="zh-CN" altLang="en-US" b="1" dirty="0">
                <a:solidFill>
                  <a:schemeClr val="tx1"/>
                </a:solidFill>
              </a:rPr>
              <a:t>基本公式</a:t>
            </a:r>
          </a:p>
        </p:txBody>
      </p:sp>
      <p:pic>
        <p:nvPicPr>
          <p:cNvPr id="120834" name="内容占位符 95236" descr="Img00009"/>
          <p:cNvPicPr>
            <a:picLocks noGrp="1" noChangeAspect="1"/>
          </p:cNvPicPr>
          <p:nvPr>
            <p:ph idx="1"/>
          </p:nvPr>
        </p:nvPicPr>
        <p:blipFill>
          <a:blip r:embed="rId2"/>
          <a:stretch>
            <a:fillRect/>
          </a:stretch>
        </p:blipFill>
        <p:spPr>
          <a:xfrm>
            <a:off x="1101725" y="1600200"/>
            <a:ext cx="7508875" cy="4897438"/>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文本占位符 97282"/>
          <p:cNvSpPr>
            <a:spLocks noGrp="1"/>
          </p:cNvSpPr>
          <p:nvPr>
            <p:ph type="body" sz="half" idx="4294967295"/>
          </p:nvPr>
        </p:nvSpPr>
        <p:spPr>
          <a:xfrm>
            <a:off x="533400" y="609600"/>
            <a:ext cx="7543800" cy="685800"/>
          </a:xfrm>
        </p:spPr>
        <p:txBody>
          <a:bodyPr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defTabSz="914400">
              <a:spcBef>
                <a:spcPct val="50000"/>
              </a:spcBef>
              <a:buNone/>
            </a:pPr>
            <a:r>
              <a:rPr lang="zh-CN" altLang="en-US" sz="2800" dirty="0"/>
              <a:t>例：证明分配律、吸收律和包含律的正确性。</a:t>
            </a:r>
          </a:p>
        </p:txBody>
      </p:sp>
      <p:graphicFrame>
        <p:nvGraphicFramePr>
          <p:cNvPr id="121858" name="内容占位符 97283"/>
          <p:cNvGraphicFramePr>
            <a:graphicFrameLocks noGrp="1"/>
          </p:cNvGraphicFramePr>
          <p:nvPr>
            <p:ph sz="half" idx="4294967295"/>
          </p:nvPr>
        </p:nvGraphicFramePr>
        <p:xfrm>
          <a:off x="2667000" y="1600200"/>
          <a:ext cx="2746375" cy="2035175"/>
        </p:xfrm>
        <a:graphic>
          <a:graphicData uri="http://schemas.openxmlformats.org/presentationml/2006/ole">
            <mc:AlternateContent xmlns:mc="http://schemas.openxmlformats.org/markup-compatibility/2006">
              <mc:Choice xmlns:v="urn:schemas-microsoft-com:vml" Requires="v">
                <p:oleObj spid="_x0000_s5137" r:id="rId3" imgW="1676400" imgH="1130300" progId="Equation.3">
                  <p:embed/>
                </p:oleObj>
              </mc:Choice>
              <mc:Fallback>
                <p:oleObj r:id="rId3" imgW="1676400" imgH="1130300" progId="Equation.3">
                  <p:embed/>
                  <p:pic>
                    <p:nvPicPr>
                      <p:cNvPr id="0" name="图片 3077"/>
                      <p:cNvPicPr/>
                      <p:nvPr/>
                    </p:nvPicPr>
                    <p:blipFill>
                      <a:blip r:embed="rId4"/>
                      <a:stretch>
                        <a:fillRect/>
                      </a:stretch>
                    </p:blipFill>
                    <p:spPr>
                      <a:xfrm>
                        <a:off x="2667000" y="1600200"/>
                        <a:ext cx="2746375" cy="2035175"/>
                      </a:xfrm>
                      <a:prstGeom prst="rect">
                        <a:avLst/>
                      </a:prstGeom>
                      <a:noFill/>
                      <a:ln w="38100">
                        <a:miter/>
                      </a:ln>
                    </p:spPr>
                  </p:pic>
                </p:oleObj>
              </mc:Fallback>
            </mc:AlternateContent>
          </a:graphicData>
        </a:graphic>
      </p:graphicFrame>
      <p:sp>
        <p:nvSpPr>
          <p:cNvPr id="121859" name="文本框 97286"/>
          <p:cNvSpPr txBox="1"/>
          <p:nvPr/>
        </p:nvSpPr>
        <p:spPr>
          <a:xfrm>
            <a:off x="1203325" y="1316038"/>
            <a:ext cx="1098550" cy="457200"/>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宋体" panose="02010600030101010101" pitchFamily="2" charset="-122"/>
              </a:rPr>
              <a:t>证明：</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文本占位符 97282"/>
          <p:cNvSpPr>
            <a:spLocks noGrp="1"/>
          </p:cNvSpPr>
          <p:nvPr>
            <p:ph type="body" sz="half" idx="4294967295"/>
          </p:nvPr>
        </p:nvSpPr>
        <p:spPr>
          <a:xfrm>
            <a:off x="533400" y="609600"/>
            <a:ext cx="7543800" cy="685800"/>
          </a:xfrm>
        </p:spPr>
        <p:txBody>
          <a:bodyPr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defTabSz="914400">
              <a:spcBef>
                <a:spcPct val="50000"/>
              </a:spcBef>
              <a:buNone/>
            </a:pPr>
            <a:r>
              <a:rPr lang="zh-CN" altLang="en-US" sz="2800" dirty="0"/>
              <a:t>例：证明分配律、吸收律和包含律的正确性。</a:t>
            </a:r>
          </a:p>
        </p:txBody>
      </p:sp>
      <p:graphicFrame>
        <p:nvGraphicFramePr>
          <p:cNvPr id="122882" name="内容占位符 97283"/>
          <p:cNvGraphicFramePr>
            <a:graphicFrameLocks noGrp="1"/>
          </p:cNvGraphicFramePr>
          <p:nvPr>
            <p:ph sz="half" idx="4294967295"/>
          </p:nvPr>
        </p:nvGraphicFramePr>
        <p:xfrm>
          <a:off x="1281113" y="2384425"/>
          <a:ext cx="7343775" cy="3384550"/>
        </p:xfrm>
        <a:graphic>
          <a:graphicData uri="http://schemas.openxmlformats.org/presentationml/2006/ole">
            <mc:AlternateContent xmlns:mc="http://schemas.openxmlformats.org/markup-compatibility/2006">
              <mc:Choice xmlns:v="urn:schemas-microsoft-com:vml" Requires="v">
                <p:oleObj spid="_x0000_s6161" r:id="rId3" imgW="4483100" imgH="1879600" progId="Equation.3">
                  <p:embed/>
                </p:oleObj>
              </mc:Choice>
              <mc:Fallback>
                <p:oleObj r:id="rId3" imgW="4483100" imgH="1879600" progId="Equation.3">
                  <p:embed/>
                  <p:pic>
                    <p:nvPicPr>
                      <p:cNvPr id="0" name="图片 3078"/>
                      <p:cNvPicPr/>
                      <p:nvPr/>
                    </p:nvPicPr>
                    <p:blipFill>
                      <a:blip r:embed="rId4"/>
                      <a:stretch>
                        <a:fillRect/>
                      </a:stretch>
                    </p:blipFill>
                    <p:spPr>
                      <a:xfrm>
                        <a:off x="1281113" y="2384425"/>
                        <a:ext cx="7343775" cy="3384550"/>
                      </a:xfrm>
                      <a:prstGeom prst="rect">
                        <a:avLst/>
                      </a:prstGeom>
                      <a:noFill/>
                      <a:ln w="38100">
                        <a:miter/>
                      </a:ln>
                    </p:spPr>
                  </p:pic>
                </p:oleObj>
              </mc:Fallback>
            </mc:AlternateContent>
          </a:graphicData>
        </a:graphic>
      </p:graphicFrame>
      <p:sp>
        <p:nvSpPr>
          <p:cNvPr id="122883" name="文本框 97286"/>
          <p:cNvSpPr txBox="1"/>
          <p:nvPr/>
        </p:nvSpPr>
        <p:spPr>
          <a:xfrm>
            <a:off x="1203325" y="1316038"/>
            <a:ext cx="1098550" cy="457200"/>
          </a:xfrm>
          <a:prstGeom prst="rect">
            <a:avLst/>
          </a:prstGeom>
          <a:noFill/>
          <a:ln w="9525">
            <a:noFill/>
          </a:ln>
        </p:spPr>
        <p:txBody>
          <a:bodyPr wrap="none" anchor="t" anchorCtr="0">
            <a:spAutoFit/>
          </a:bodyPr>
          <a:lstStyle/>
          <a:p>
            <a:r>
              <a:rPr lang="zh-CN" altLang="en-US" sz="2400" dirty="0">
                <a:latin typeface="Arial" panose="020B0604020202020204" pitchFamily="34" charset="0"/>
                <a:ea typeface="宋体" panose="02010600030101010101" pitchFamily="2" charset="-122"/>
              </a:rPr>
              <a:t>证明：</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图片 7"/>
          <p:cNvPicPr>
            <a:picLocks noChangeAspect="1"/>
          </p:cNvPicPr>
          <p:nvPr/>
        </p:nvPicPr>
        <p:blipFill>
          <a:blip r:embed="rId3"/>
          <a:srcRect l="5040"/>
          <a:stretch>
            <a:fillRect/>
          </a:stretch>
        </p:blipFill>
        <p:spPr>
          <a:xfrm>
            <a:off x="-7937" y="1270000"/>
            <a:ext cx="9151937" cy="2878138"/>
          </a:xfrm>
          <a:prstGeom prst="rect">
            <a:avLst/>
          </a:prstGeom>
          <a:noFill/>
          <a:ln w="9525">
            <a:noFill/>
          </a:ln>
        </p:spPr>
      </p:pic>
      <p:sp>
        <p:nvSpPr>
          <p:cNvPr id="123906" name="矩形 3"/>
          <p:cNvSpPr/>
          <p:nvPr/>
        </p:nvSpPr>
        <p:spPr>
          <a:xfrm>
            <a:off x="0" y="5500688"/>
            <a:ext cx="8832850" cy="522287"/>
          </a:xfrm>
          <a:prstGeom prst="rect">
            <a:avLst/>
          </a:prstGeom>
          <a:noFill/>
          <a:ln w="9525">
            <a:noFill/>
          </a:ln>
        </p:spPr>
        <p:txBody>
          <a:bodyPr wrap="square" anchor="t" anchorCtr="0">
            <a:spAutoFit/>
          </a:bodyPr>
          <a:lstStyle/>
          <a:p>
            <a:pPr algn="ctr"/>
            <a:r>
              <a:rPr lang="zh-CN" altLang="en-US" sz="2800" b="1" dirty="0">
                <a:solidFill>
                  <a:srgbClr val="8D3150"/>
                </a:solidFill>
                <a:latin typeface="华文楷体" panose="02010600040101010101" pitchFamily="2" charset="-122"/>
                <a:ea typeface="华文楷体" panose="02010600040101010101" pitchFamily="2" charset="-122"/>
              </a:rPr>
              <a:t>王</a:t>
            </a:r>
            <a:r>
              <a:rPr lang="en-US" altLang="zh-CN" sz="2800" b="1" dirty="0">
                <a:solidFill>
                  <a:srgbClr val="8D3150"/>
                </a:solidFill>
                <a:latin typeface="华文楷体" panose="02010600040101010101" pitchFamily="2" charset="-122"/>
                <a:ea typeface="华文楷体" panose="02010600040101010101" pitchFamily="2" charset="-122"/>
              </a:rPr>
              <a:t>  </a:t>
            </a:r>
            <a:r>
              <a:rPr lang="zh-CN" altLang="en-US" sz="2800" b="1" dirty="0">
                <a:solidFill>
                  <a:srgbClr val="8D3150"/>
                </a:solidFill>
                <a:latin typeface="华文楷体" panose="02010600040101010101" pitchFamily="2" charset="-122"/>
                <a:ea typeface="华文楷体" panose="02010600040101010101" pitchFamily="2" charset="-122"/>
              </a:rPr>
              <a:t>佳                    </a:t>
            </a:r>
            <a:endParaRPr lang="en-US" altLang="zh-CN" sz="2800" b="1" dirty="0">
              <a:solidFill>
                <a:srgbClr val="8D315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4"/>
          <a:stretch>
            <a:fillRect/>
          </a:stretch>
        </p:blipFill>
        <p:spPr>
          <a:xfrm>
            <a:off x="-12700" y="3765550"/>
            <a:ext cx="7489825" cy="1214438"/>
          </a:xfrm>
          <a:prstGeom prst="rect">
            <a:avLst/>
          </a:prstGeom>
          <a:ln>
            <a:noFill/>
          </a:ln>
          <a:effectLst>
            <a:outerShdw blurRad="292100" dist="139700" dir="2700000" algn="tl" rotWithShape="0">
              <a:srgbClr val="333333">
                <a:alpha val="65000"/>
              </a:srgbClr>
            </a:outerShdw>
          </a:effectLst>
        </p:spPr>
      </p:pic>
      <p:sp>
        <p:nvSpPr>
          <p:cNvPr id="123908" name="矩形 14"/>
          <p:cNvSpPr/>
          <p:nvPr/>
        </p:nvSpPr>
        <p:spPr>
          <a:xfrm>
            <a:off x="-214312" y="3914775"/>
            <a:ext cx="7894637" cy="830263"/>
          </a:xfrm>
          <a:prstGeom prst="rect">
            <a:avLst/>
          </a:prstGeom>
          <a:noFill/>
          <a:ln w="9525">
            <a:noFill/>
          </a:ln>
        </p:spPr>
        <p:txBody>
          <a:bodyPr wrap="square" anchor="t" anchorCtr="0">
            <a:spAutoFit/>
          </a:bodyPr>
          <a:lstStyle/>
          <a:p>
            <a:pPr algn="ctr"/>
            <a:r>
              <a:rPr lang="zh-CN" altLang="en-US" sz="4800" b="1" dirty="0">
                <a:solidFill>
                  <a:schemeClr val="bg1"/>
                </a:solidFill>
                <a:latin typeface="宋体" panose="02010600030101010101" pitchFamily="2" charset="-122"/>
                <a:ea typeface="宋体" panose="02010600030101010101" pitchFamily="2" charset="-122"/>
              </a:rPr>
              <a:t>数字电路</a:t>
            </a:r>
          </a:p>
        </p:txBody>
      </p:sp>
      <p:pic>
        <p:nvPicPr>
          <p:cNvPr id="123909" name="图片 12"/>
          <p:cNvPicPr>
            <a:picLocks noChangeAspect="1"/>
          </p:cNvPicPr>
          <p:nvPr/>
        </p:nvPicPr>
        <p:blipFill>
          <a:blip r:embed="rId5"/>
          <a:stretch>
            <a:fillRect/>
          </a:stretch>
        </p:blipFill>
        <p:spPr>
          <a:xfrm>
            <a:off x="684213" y="261938"/>
            <a:ext cx="2506662" cy="715962"/>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99329"/>
          <p:cNvSpPr>
            <a:spLocks noGrp="1"/>
          </p:cNvSpPr>
          <p:nvPr>
            <p:ph type="title"/>
          </p:nvPr>
        </p:nvSpPr>
        <p:spPr/>
        <p:txBody>
          <a:bodyPr anchor="ctr" anchorCtr="0"/>
          <a:lstStyle/>
          <a:p>
            <a:r>
              <a:rPr lang="zh-CN" altLang="en-US" dirty="0"/>
              <a:t>常用公式</a:t>
            </a:r>
          </a:p>
        </p:txBody>
      </p:sp>
      <p:sp>
        <p:nvSpPr>
          <p:cNvPr id="125954" name="文本占位符 99330"/>
          <p:cNvSpPr>
            <a:spLocks noGrp="1"/>
          </p:cNvSpPr>
          <p:nvPr>
            <p:ph idx="1"/>
          </p:nvPr>
        </p:nvSpPr>
        <p:spPr/>
        <p:txBody>
          <a:bodyPr anchor="t" anchorCtr="0"/>
          <a:lstStyle/>
          <a:p>
            <a:r>
              <a:rPr lang="en-US" altLang="zh-CN"/>
              <a:t>A + A·B = A (</a:t>
            </a:r>
            <a:r>
              <a:rPr lang="zh-CN" altLang="en-US" dirty="0"/>
              <a:t>吸收律</a:t>
            </a:r>
            <a:r>
              <a:rPr lang="en-US" altLang="zh-CN"/>
              <a:t>)</a:t>
            </a:r>
          </a:p>
          <a:p>
            <a:pPr>
              <a:buNone/>
            </a:pPr>
            <a:r>
              <a:rPr lang="en-US" altLang="zh-CN"/>
              <a:t>          _ </a:t>
            </a:r>
          </a:p>
          <a:p>
            <a:r>
              <a:rPr lang="en-US" altLang="zh-CN"/>
              <a:t>A + A·B = A + B(</a:t>
            </a:r>
            <a:r>
              <a:rPr lang="zh-CN" altLang="en-US" dirty="0"/>
              <a:t>吸收律</a:t>
            </a:r>
            <a:r>
              <a:rPr lang="en-US" altLang="zh-CN"/>
              <a:t>)</a:t>
            </a:r>
          </a:p>
          <a:p>
            <a:pPr>
              <a:buNone/>
            </a:pPr>
            <a:r>
              <a:rPr lang="en-US" altLang="zh-CN"/>
              <a:t>             _                  _</a:t>
            </a:r>
          </a:p>
          <a:p>
            <a:r>
              <a:rPr lang="en-US" altLang="zh-CN"/>
              <a:t>A·B + A·C = A·B + A·C + B· C(</a:t>
            </a:r>
            <a:r>
              <a:rPr lang="zh-CN" altLang="en-US" dirty="0"/>
              <a:t>包含律</a:t>
            </a:r>
            <a:r>
              <a:rPr lang="en-US" altLang="zh-CN"/>
              <a:t>)</a:t>
            </a:r>
          </a:p>
          <a:p>
            <a:pPr>
              <a:buNone/>
            </a:pPr>
            <a:r>
              <a:rPr lang="en-US" altLang="zh-CN"/>
              <a:t>             _                  _</a:t>
            </a:r>
          </a:p>
          <a:p>
            <a:r>
              <a:rPr lang="en-US" altLang="zh-CN"/>
              <a:t>A·B + A·C = A·B + A·C + B·C·D (</a:t>
            </a:r>
            <a:r>
              <a:rPr lang="zh-CN" altLang="en-US" dirty="0"/>
              <a:t>包含律</a:t>
            </a:r>
            <a:r>
              <a:rPr lang="en-US" altLang="zh-CN"/>
              <a:t>)</a:t>
            </a:r>
          </a:p>
          <a:p>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标题 100353"/>
          <p:cNvSpPr>
            <a:spLocks noGrp="1"/>
          </p:cNvSpPr>
          <p:nvPr>
            <p:ph type="title"/>
          </p:nvPr>
        </p:nvSpPr>
        <p:spPr/>
        <p:txBody>
          <a:bodyPr anchor="ctr" anchorCtr="0"/>
          <a:lstStyle/>
          <a:p>
            <a:r>
              <a:rPr lang="zh-CN" altLang="en-US" b="1" dirty="0">
                <a:solidFill>
                  <a:schemeClr val="tx1"/>
                </a:solidFill>
              </a:rPr>
              <a:t>运算规则</a:t>
            </a:r>
          </a:p>
        </p:txBody>
      </p:sp>
      <p:sp>
        <p:nvSpPr>
          <p:cNvPr id="126978" name="文本占位符 100354"/>
          <p:cNvSpPr>
            <a:spLocks noGrp="1"/>
          </p:cNvSpPr>
          <p:nvPr>
            <p:ph type="body" sz="half" idx="1"/>
          </p:nvPr>
        </p:nvSpPr>
        <p:spPr>
          <a:xfrm>
            <a:off x="457200" y="1600200"/>
            <a:ext cx="8229600" cy="2667000"/>
          </a:xfrm>
          <a:noFill/>
        </p:spPr>
        <p:txBody>
          <a:bodyPr anchor="t" anchorCtr="0"/>
          <a:lstStyle/>
          <a:p>
            <a:pPr defTabSz="914400">
              <a:buClrTx/>
              <a:buSzTx/>
              <a:buFontTx/>
              <a:buNone/>
            </a:pPr>
            <a:r>
              <a:rPr lang="en-US" altLang="zh-CN" sz="2800" dirty="0"/>
              <a:t>1</a:t>
            </a:r>
            <a:r>
              <a:rPr lang="zh-CN" altLang="en-US" sz="2800" dirty="0"/>
              <a:t>）代入规则</a:t>
            </a:r>
          </a:p>
          <a:p>
            <a:pPr lvl="1" defTabSz="914400"/>
            <a:r>
              <a:rPr lang="zh-CN" altLang="en-US" sz="2400" dirty="0"/>
              <a:t>对于任何一个逻辑等式，</a:t>
            </a:r>
            <a:r>
              <a:rPr lang="zh-CN" altLang="en-US" sz="2400" dirty="0">
                <a:solidFill>
                  <a:srgbClr val="FF0000"/>
                </a:solidFill>
              </a:rPr>
              <a:t>以某个逻辑变量或逻辑函数同时取代等式两端的任何一个逻辑变量</a:t>
            </a:r>
            <a:r>
              <a:rPr lang="en-US" altLang="zh-CN" sz="2400" dirty="0"/>
              <a:t>A</a:t>
            </a:r>
            <a:r>
              <a:rPr lang="zh-CN" altLang="en-US" sz="2400" dirty="0"/>
              <a:t>后，等式依然成立。这就是代入规则。</a:t>
            </a:r>
          </a:p>
          <a:p>
            <a:pPr lvl="1" defTabSz="914400"/>
            <a:r>
              <a:rPr lang="zh-CN" altLang="en-US" sz="2400" dirty="0"/>
              <a:t>利用代入规则， 可以方便地扩展公式。 例如， 可以把摩根定律扩展到含有</a:t>
            </a:r>
            <a:r>
              <a:rPr lang="en-US" altLang="zh-CN" sz="2400" dirty="0"/>
              <a:t>n</a:t>
            </a:r>
            <a:r>
              <a:rPr lang="zh-CN" altLang="en-US" sz="2400" dirty="0"/>
              <a:t>个变量的等式</a:t>
            </a:r>
            <a:r>
              <a:rPr lang="en-US" altLang="zh-CN" sz="2400" dirty="0"/>
              <a:t>:</a:t>
            </a:r>
            <a:r>
              <a:rPr lang="zh-CN" altLang="en-US" sz="2400" dirty="0"/>
              <a:t></a:t>
            </a:r>
          </a:p>
        </p:txBody>
      </p:sp>
      <p:pic>
        <p:nvPicPr>
          <p:cNvPr id="3" name="图片 2"/>
          <p:cNvPicPr>
            <a:picLocks noChangeAspect="1"/>
          </p:cNvPicPr>
          <p:nvPr/>
        </p:nvPicPr>
        <p:blipFill>
          <a:blip r:embed="rId2"/>
          <a:stretch>
            <a:fillRect/>
          </a:stretch>
        </p:blipFill>
        <p:spPr>
          <a:xfrm>
            <a:off x="2819446" y="4731544"/>
            <a:ext cx="4076700" cy="981075"/>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文本框 102404"/>
          <p:cNvSpPr txBox="1"/>
          <p:nvPr/>
        </p:nvSpPr>
        <p:spPr>
          <a:xfrm>
            <a:off x="914400" y="914400"/>
            <a:ext cx="41465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下面以三变量为例进行证明：</a:t>
            </a:r>
            <a:endParaRPr lang="zh-CN" altLang="en-US" sz="2400">
              <a:latin typeface="Times New Roman" panose="02020603050405020304" pitchFamily="18" charset="0"/>
              <a:ea typeface="宋体" panose="02010600030101010101" pitchFamily="2" charset="-122"/>
            </a:endParaRPr>
          </a:p>
        </p:txBody>
      </p:sp>
      <p:graphicFrame>
        <p:nvGraphicFramePr>
          <p:cNvPr id="128002" name="对象 102405"/>
          <p:cNvGraphicFramePr/>
          <p:nvPr/>
        </p:nvGraphicFramePr>
        <p:xfrm>
          <a:off x="2209800" y="2209800"/>
          <a:ext cx="4495800" cy="1225550"/>
        </p:xfrm>
        <a:graphic>
          <a:graphicData uri="http://schemas.openxmlformats.org/presentationml/2006/ole">
            <mc:AlternateContent xmlns:mc="http://schemas.openxmlformats.org/markup-compatibility/2006">
              <mc:Choice xmlns:v="urn:schemas-microsoft-com:vml" Requires="v">
                <p:oleObj spid="_x0000_s8209" r:id="rId3" imgW="1955165" imgH="533400" progId="Equation.3">
                  <p:embed/>
                </p:oleObj>
              </mc:Choice>
              <mc:Fallback>
                <p:oleObj r:id="rId3" imgW="1955165" imgH="533400" progId="Equation.3">
                  <p:embed/>
                  <p:pic>
                    <p:nvPicPr>
                      <p:cNvPr id="0" name="图片 3080"/>
                      <p:cNvPicPr/>
                      <p:nvPr/>
                    </p:nvPicPr>
                    <p:blipFill>
                      <a:blip r:embed="rId4"/>
                      <a:stretch>
                        <a:fillRect/>
                      </a:stretch>
                    </p:blipFill>
                    <p:spPr>
                      <a:xfrm>
                        <a:off x="2209800" y="2209800"/>
                        <a:ext cx="4495800" cy="122555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矩形 103427"/>
          <p:cNvSpPr/>
          <p:nvPr/>
        </p:nvSpPr>
        <p:spPr>
          <a:xfrm>
            <a:off x="762000" y="990600"/>
            <a:ext cx="8001000" cy="4893647"/>
          </a:xfrm>
          <a:prstGeom prst="rect">
            <a:avLst/>
          </a:prstGeom>
          <a:noFill/>
          <a:ln w="9525">
            <a:noFill/>
          </a:ln>
        </p:spPr>
        <p:txBody>
          <a:bodyPr anchor="t" anchorCtr="0">
            <a:spAutoFit/>
          </a:bodyPr>
          <a:lstStyle/>
          <a:p>
            <a:r>
              <a:rPr lang="en-US" altLang="zh-CN" sz="2400" dirty="0">
                <a:latin typeface="Arial" panose="020B0604020202020204" pitchFamily="34" charset="0"/>
                <a:ea typeface="宋体" panose="02010600030101010101" pitchFamily="2" charset="-122"/>
              </a:rPr>
              <a:t>2) </a:t>
            </a:r>
            <a:r>
              <a:rPr lang="zh-CN" altLang="en-US" sz="2400" dirty="0">
                <a:latin typeface="Arial" panose="020B0604020202020204" pitchFamily="34" charset="0"/>
                <a:ea typeface="宋体" panose="02010600030101010101" pitchFamily="2" charset="-122"/>
              </a:rPr>
              <a:t>对偶规则</a:t>
            </a:r>
          </a:p>
          <a:p>
            <a:endParaRPr lang="zh-CN" altLang="en-US" sz="2400"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       设</a:t>
            </a:r>
            <a:r>
              <a:rPr lang="en-US" altLang="zh-CN" sz="2400" dirty="0">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为一个逻辑函数表达式，若</a:t>
            </a:r>
            <a:r>
              <a:rPr lang="zh-CN" altLang="en-US" sz="2400" dirty="0">
                <a:solidFill>
                  <a:srgbClr val="FF0000"/>
                </a:solidFill>
                <a:latin typeface="Arial" panose="020B0604020202020204" pitchFamily="34" charset="0"/>
                <a:ea typeface="宋体" panose="02010600030101010101" pitchFamily="2" charset="-122"/>
              </a:rPr>
              <a:t>将</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中的“与”、 “或”运算符互换</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即</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变为</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变为</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常量</a:t>
            </a:r>
            <a:r>
              <a:rPr lang="en-US" altLang="zh-CN" sz="2400" dirty="0">
                <a:solidFill>
                  <a:srgbClr val="FF0000"/>
                </a:solidFill>
                <a:latin typeface="Arial" panose="020B0604020202020204" pitchFamily="34" charset="0"/>
                <a:ea typeface="宋体" panose="02010600030101010101" pitchFamily="2" charset="-122"/>
              </a:rPr>
              <a:t>0</a:t>
            </a:r>
            <a:r>
              <a:rPr lang="zh-CN" altLang="en-US" sz="2400" dirty="0">
                <a:solidFill>
                  <a:srgbClr val="FF0000"/>
                </a:solidFill>
                <a:latin typeface="Arial" panose="020B0604020202020204" pitchFamily="34" charset="0"/>
                <a:ea typeface="宋体" panose="02010600030101010101" pitchFamily="2" charset="-122"/>
              </a:rPr>
              <a:t>、</a:t>
            </a:r>
            <a:r>
              <a:rPr lang="en-US" altLang="zh-CN" sz="2400" dirty="0">
                <a:solidFill>
                  <a:srgbClr val="FF0000"/>
                </a:solidFill>
                <a:latin typeface="Arial" panose="020B0604020202020204" pitchFamily="34" charset="0"/>
                <a:ea typeface="宋体" panose="02010600030101010101" pitchFamily="2" charset="-122"/>
              </a:rPr>
              <a:t>1</a:t>
            </a:r>
            <a:r>
              <a:rPr lang="zh-CN" altLang="en-US" sz="2400" dirty="0">
                <a:solidFill>
                  <a:srgbClr val="FF0000"/>
                </a:solidFill>
                <a:latin typeface="Arial" panose="020B0604020202020204" pitchFamily="34" charset="0"/>
                <a:ea typeface="宋体" panose="02010600030101010101" pitchFamily="2" charset="-122"/>
              </a:rPr>
              <a:t>互换</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即</a:t>
            </a:r>
            <a:r>
              <a:rPr lang="en-US" altLang="zh-CN" sz="2400" dirty="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变为</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变为</a:t>
            </a:r>
            <a:r>
              <a:rPr lang="en-US" altLang="zh-CN" sz="2400" dirty="0">
                <a:latin typeface="Arial" panose="020B0604020202020204" pitchFamily="34" charset="0"/>
                <a:ea typeface="宋体" panose="02010600030101010101" pitchFamily="2" charset="-122"/>
              </a:rPr>
              <a:t>0)</a:t>
            </a:r>
            <a:r>
              <a:rPr lang="zh-CN" altLang="en-US" sz="2400" dirty="0">
                <a:latin typeface="Arial" panose="020B0604020202020204" pitchFamily="34" charset="0"/>
                <a:ea typeface="宋体" panose="02010600030101010101" pitchFamily="2" charset="-122"/>
              </a:rPr>
              <a:t>， 所得到的新表达式就叫做函数</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的对偶式</a:t>
            </a:r>
            <a:r>
              <a:rPr lang="en-US" altLang="zh-CN" sz="2400" dirty="0">
                <a:latin typeface="Arial" panose="020B0604020202020204" pitchFamily="34" charset="0"/>
                <a:ea typeface="宋体" panose="02010600030101010101" pitchFamily="2" charset="-122"/>
              </a:rPr>
              <a:t>(Duality Expression)</a:t>
            </a:r>
            <a:r>
              <a:rPr lang="zh-CN" altLang="en-US" sz="2400" dirty="0">
                <a:latin typeface="Arial" panose="020B0604020202020204" pitchFamily="34" charset="0"/>
                <a:ea typeface="宋体" panose="02010600030101010101" pitchFamily="2" charset="-122"/>
              </a:rPr>
              <a:t>或对偶函数</a:t>
            </a:r>
            <a:r>
              <a:rPr lang="en-US" altLang="zh-CN" sz="2400" dirty="0">
                <a:latin typeface="Arial" panose="020B0604020202020204" pitchFamily="34" charset="0"/>
                <a:ea typeface="宋体" panose="02010600030101010101" pitchFamily="2" charset="-122"/>
              </a:rPr>
              <a:t>(Duality Function)</a:t>
            </a:r>
            <a:r>
              <a:rPr lang="zh-CN" altLang="en-US" sz="2400" dirty="0">
                <a:latin typeface="Arial" panose="020B0604020202020204" pitchFamily="34" charset="0"/>
                <a:ea typeface="宋体" panose="02010600030101010101" pitchFamily="2" charset="-122"/>
              </a:rPr>
              <a:t>，常用</a:t>
            </a:r>
            <a:r>
              <a:rPr lang="en-US" altLang="zh-CN" sz="2400" dirty="0" err="1">
                <a:solidFill>
                  <a:srgbClr val="FF0000"/>
                </a:solidFill>
                <a:latin typeface="Arial" panose="020B0604020202020204" pitchFamily="34" charset="0"/>
                <a:ea typeface="宋体" panose="02010600030101010101" pitchFamily="2" charset="-122"/>
              </a:rPr>
              <a:t>F</a:t>
            </a:r>
            <a:r>
              <a:rPr lang="en-US" altLang="zh-CN" sz="2400" baseline="-25000" dirty="0" err="1">
                <a:solidFill>
                  <a:srgbClr val="FF0000"/>
                </a:solidFill>
                <a:latin typeface="Arial" panose="020B0604020202020204" pitchFamily="34" charset="0"/>
                <a:ea typeface="宋体" panose="02010600030101010101" pitchFamily="2" charset="-122"/>
              </a:rPr>
              <a:t>d</a:t>
            </a:r>
            <a:r>
              <a:rPr lang="zh-CN" altLang="en-US" sz="2400" dirty="0">
                <a:latin typeface="Arial" panose="020B0604020202020204" pitchFamily="34" charset="0"/>
                <a:ea typeface="宋体" panose="02010600030101010101" pitchFamily="2" charset="-122"/>
              </a:rPr>
              <a:t>表示。</a:t>
            </a:r>
          </a:p>
          <a:p>
            <a:r>
              <a:rPr lang="zh-CN" altLang="en-US" sz="2400" dirty="0">
                <a:latin typeface="Arial" panose="020B0604020202020204" pitchFamily="34" charset="0"/>
                <a:ea typeface="宋体" panose="02010600030101010101" pitchFamily="2" charset="-122"/>
              </a:rPr>
              <a:t>        </a:t>
            </a:r>
            <a:r>
              <a:rPr lang="zh-CN" altLang="en-US" sz="2400" dirty="0">
                <a:solidFill>
                  <a:srgbClr val="FF0000"/>
                </a:solidFill>
                <a:latin typeface="Arial" panose="020B0604020202020204" pitchFamily="34" charset="0"/>
                <a:ea typeface="宋体" panose="02010600030101010101" pitchFamily="2" charset="-122"/>
              </a:rPr>
              <a:t>如果两个逻辑函数表达式相等，那么它们的对偶式也一定相等</a:t>
            </a:r>
            <a:r>
              <a:rPr lang="zh-CN" altLang="en-US" sz="2400" dirty="0">
                <a:latin typeface="Arial" panose="020B0604020202020204" pitchFamily="34" charset="0"/>
                <a:ea typeface="宋体" panose="02010600030101010101" pitchFamily="2" charset="-122"/>
              </a:rPr>
              <a:t>。这就是对偶规则。 </a:t>
            </a:r>
          </a:p>
          <a:p>
            <a:r>
              <a:rPr lang="zh-CN" altLang="en-US" sz="2400" dirty="0">
                <a:latin typeface="Arial" panose="020B0604020202020204" pitchFamily="34" charset="0"/>
                <a:ea typeface="宋体" panose="02010600030101010101" pitchFamily="2" charset="-122"/>
              </a:rPr>
              <a:t>        利用对偶规则，不仅可以帮助人们</a:t>
            </a:r>
            <a:r>
              <a:rPr lang="zh-CN" altLang="en-US" sz="2400" dirty="0">
                <a:solidFill>
                  <a:srgbClr val="FF0000"/>
                </a:solidFill>
                <a:latin typeface="Arial" panose="020B0604020202020204" pitchFamily="34" charset="0"/>
                <a:ea typeface="宋体" panose="02010600030101010101" pitchFamily="2" charset="-122"/>
              </a:rPr>
              <a:t>证明逻辑等式</a:t>
            </a:r>
            <a:r>
              <a:rPr lang="zh-CN" altLang="en-US" sz="2400" dirty="0">
                <a:latin typeface="Arial" panose="020B0604020202020204" pitchFamily="34" charset="0"/>
                <a:ea typeface="宋体" panose="02010600030101010101" pitchFamily="2" charset="-122"/>
              </a:rPr>
              <a:t>， 而且可以</a:t>
            </a:r>
            <a:r>
              <a:rPr lang="zh-CN" altLang="en-US" sz="2400" dirty="0">
                <a:solidFill>
                  <a:srgbClr val="FF0000"/>
                </a:solidFill>
                <a:latin typeface="Arial" panose="020B0604020202020204" pitchFamily="34" charset="0"/>
                <a:ea typeface="宋体" panose="02010600030101010101" pitchFamily="2" charset="-122"/>
              </a:rPr>
              <a:t>帮助人们减少公式的记忆量</a:t>
            </a:r>
            <a:r>
              <a:rPr lang="zh-CN" altLang="en-US" sz="2400" dirty="0">
                <a:latin typeface="Arial" panose="020B0604020202020204" pitchFamily="34" charset="0"/>
                <a:ea typeface="宋体" panose="02010600030101010101" pitchFamily="2" charset="-122"/>
              </a:rPr>
              <a:t>。 例如，基本公式表中的公式</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和公式</a:t>
            </a: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就互为对偶式，只需记忆其中一边的公式就可以了。</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6145"/>
          <p:cNvSpPr>
            <a:spLocks noGrp="1"/>
          </p:cNvSpPr>
          <p:nvPr>
            <p:ph type="title"/>
          </p:nvPr>
        </p:nvSpPr>
        <p:spPr/>
        <p:txBody>
          <a:bodyPr anchor="ctr" anchorCtr="0"/>
          <a:lstStyle/>
          <a:p>
            <a:r>
              <a:rPr lang="zh-CN" altLang="en-US" dirty="0"/>
              <a:t>数字信号</a:t>
            </a:r>
          </a:p>
        </p:txBody>
      </p:sp>
      <p:sp>
        <p:nvSpPr>
          <p:cNvPr id="31746" name="文本占位符 6146"/>
          <p:cNvSpPr>
            <a:spLocks noGrp="1"/>
          </p:cNvSpPr>
          <p:nvPr>
            <p:ph idx="1"/>
          </p:nvPr>
        </p:nvSpPr>
        <p:spPr/>
        <p:txBody>
          <a:bodyPr anchor="t" anchorCtr="0"/>
          <a:lstStyle/>
          <a:p>
            <a:pPr fontAlgn="base"/>
            <a:r>
              <a:rPr lang="zh-CN" altLang="en-US" sz="2800" strike="noStrike" noProof="1"/>
              <a:t>若信号的变化在时间上和数值上都是离散的，或者说断续的，则称为</a:t>
            </a:r>
            <a:r>
              <a:rPr lang="zh-CN" altLang="en-US" sz="2800" b="1" strike="noStrike" noProof="1">
                <a:highlight>
                  <a:srgbClr val="FFFF00"/>
                </a:highlight>
              </a:rPr>
              <a:t>离散信号</a:t>
            </a:r>
            <a:r>
              <a:rPr lang="zh-CN" altLang="en-US" sz="2800" strike="noStrike" noProof="1"/>
              <a:t>。例如，学生成绩记录，工厂产品统计</a:t>
            </a:r>
            <a:r>
              <a:rPr lang="en-US" altLang="zh-CN" sz="2800" strike="noStrike" noProof="1"/>
              <a:t>,</a:t>
            </a:r>
            <a:r>
              <a:rPr lang="zh-CN" altLang="en-US" sz="2800" strike="noStrike" noProof="1"/>
              <a:t>电路开关的状态等。</a:t>
            </a:r>
          </a:p>
          <a:p>
            <a:pPr fontAlgn="base"/>
            <a:r>
              <a:rPr lang="zh-CN" altLang="en-US" sz="2800" strike="noStrike" noProof="1"/>
              <a:t>离散信号的变化可以用不同的数字反映，所以又称为</a:t>
            </a:r>
            <a:r>
              <a:rPr lang="zh-CN" altLang="en-US" sz="2800" b="1" strike="noStrike" noProof="1">
                <a:highlight>
                  <a:srgbClr val="FFFF00"/>
                </a:highlight>
              </a:rPr>
              <a:t>数字信号</a:t>
            </a:r>
            <a:r>
              <a:rPr lang="zh-CN" altLang="en-US" sz="2800" strike="noStrike" noProof="1"/>
              <a:t>，简称为</a:t>
            </a:r>
            <a:r>
              <a:rPr lang="zh-CN" altLang="en-US" sz="2800" b="1" strike="noStrike" noProof="1">
                <a:highlight>
                  <a:srgbClr val="FFFF00"/>
                </a:highlight>
              </a:rPr>
              <a:t>数字量</a:t>
            </a:r>
            <a:r>
              <a:rPr lang="zh-CN" altLang="en-US" sz="2800" strike="noStrike" noProof="1"/>
              <a:t>。</a:t>
            </a:r>
          </a:p>
          <a:p>
            <a:pPr fontAlgn="base"/>
            <a:r>
              <a:rPr lang="zh-CN" altLang="en-US" sz="2800" strike="noStrike" noProof="1"/>
              <a:t>数字系统中处理的是数字信号，当数字系统要与模拟信号发生联系时，必须经过</a:t>
            </a:r>
            <a:r>
              <a:rPr lang="zh-CN" altLang="en-US" sz="2800" strike="noStrike" noProof="1">
                <a:highlight>
                  <a:srgbClr val="FFFF00"/>
                </a:highlight>
              </a:rPr>
              <a:t>模</a:t>
            </a:r>
            <a:r>
              <a:rPr lang="en-US" altLang="zh-CN" sz="2800" strike="noStrike" noProof="1">
                <a:highlight>
                  <a:srgbClr val="FFFF00"/>
                </a:highlight>
              </a:rPr>
              <a:t>/</a:t>
            </a:r>
            <a:r>
              <a:rPr lang="zh-CN" altLang="en-US" sz="2800" strike="noStrike" noProof="1">
                <a:highlight>
                  <a:srgbClr val="FFFF00"/>
                </a:highlight>
              </a:rPr>
              <a:t>数</a:t>
            </a:r>
            <a:r>
              <a:rPr lang="en-US" altLang="zh-CN" sz="2800" strike="noStrike" noProof="1">
                <a:highlight>
                  <a:srgbClr val="FFFF00"/>
                </a:highlight>
              </a:rPr>
              <a:t>(A/D)</a:t>
            </a:r>
            <a:r>
              <a:rPr lang="zh-CN" altLang="en-US" sz="2800" strike="noStrike" noProof="1">
                <a:highlight>
                  <a:srgbClr val="FFFF00"/>
                </a:highlight>
              </a:rPr>
              <a:t>转换</a:t>
            </a:r>
            <a:r>
              <a:rPr lang="zh-CN" altLang="en-US" sz="2800" strike="noStrike" noProof="1"/>
              <a:t>和</a:t>
            </a:r>
            <a:r>
              <a:rPr lang="zh-CN" altLang="en-US" sz="2800" strike="noStrike" noProof="1">
                <a:highlight>
                  <a:srgbClr val="FFFF00"/>
                </a:highlight>
              </a:rPr>
              <a:t>数</a:t>
            </a:r>
            <a:r>
              <a:rPr lang="en-US" altLang="zh-CN" sz="2800" strike="noStrike" noProof="1">
                <a:highlight>
                  <a:srgbClr val="FFFF00"/>
                </a:highlight>
              </a:rPr>
              <a:t>/</a:t>
            </a:r>
            <a:r>
              <a:rPr lang="zh-CN" altLang="en-US" sz="2800" strike="noStrike" noProof="1">
                <a:highlight>
                  <a:srgbClr val="FFFF00"/>
                </a:highlight>
              </a:rPr>
              <a:t>模</a:t>
            </a:r>
            <a:r>
              <a:rPr lang="en-US" altLang="zh-CN" sz="2800" strike="noStrike" noProof="1">
                <a:highlight>
                  <a:srgbClr val="FFFF00"/>
                </a:highlight>
              </a:rPr>
              <a:t>(D/A)</a:t>
            </a:r>
            <a:r>
              <a:rPr lang="zh-CN" altLang="en-US" sz="2800" strike="noStrike" noProof="1">
                <a:highlight>
                  <a:srgbClr val="FFFF00"/>
                </a:highlight>
              </a:rPr>
              <a:t>转换</a:t>
            </a:r>
            <a:r>
              <a:rPr lang="zh-CN" altLang="en-US" sz="2800" strike="noStrike" noProof="1"/>
              <a:t>电路，对信号类型进行变换。</a:t>
            </a:r>
            <a:r>
              <a:rPr lang="zh-CN" altLang="en-US" sz="2800" dirty="0"/>
              <a:t/>
            </a:r>
            <a:br>
              <a:rPr lang="zh-CN" altLang="en-US" sz="2800" dirty="0"/>
            </a:br>
            <a:endParaRPr lang="zh-CN" altLang="en-US" sz="2800" strike="noStrike" noProof="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95233"/>
          <p:cNvSpPr>
            <a:spLocks noGrp="1"/>
          </p:cNvSpPr>
          <p:nvPr>
            <p:ph type="title"/>
          </p:nvPr>
        </p:nvSpPr>
        <p:spPr/>
        <p:txBody>
          <a:bodyPr anchor="ctr" anchorCtr="0"/>
          <a:lstStyle/>
          <a:p>
            <a:r>
              <a:rPr lang="zh-CN" altLang="en-US" b="1" dirty="0">
                <a:solidFill>
                  <a:schemeClr val="tx1"/>
                </a:solidFill>
              </a:rPr>
              <a:t>基本公式</a:t>
            </a:r>
          </a:p>
        </p:txBody>
      </p:sp>
      <p:pic>
        <p:nvPicPr>
          <p:cNvPr id="130050" name="内容占位符 95236" descr="Img00009"/>
          <p:cNvPicPr>
            <a:picLocks noGrp="1" noChangeAspect="1"/>
          </p:cNvPicPr>
          <p:nvPr>
            <p:ph idx="1"/>
          </p:nvPr>
        </p:nvPicPr>
        <p:blipFill>
          <a:blip r:embed="rId2"/>
          <a:stretch>
            <a:fillRect/>
          </a:stretch>
        </p:blipFill>
        <p:spPr>
          <a:xfrm>
            <a:off x="1101725" y="1600200"/>
            <a:ext cx="7508875" cy="4897438"/>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文本框 104451"/>
          <p:cNvSpPr txBox="1"/>
          <p:nvPr/>
        </p:nvSpPr>
        <p:spPr>
          <a:xfrm>
            <a:off x="228600" y="752475"/>
            <a:ext cx="8686800" cy="1604963"/>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zh-CN" altLang="en-US" sz="2400" dirty="0">
                <a:latin typeface="Times New Roman" panose="02020603050405020304" pitchFamily="18" charset="0"/>
                <a:ea typeface="宋体" panose="02010600030101010101" pitchFamily="2" charset="-122"/>
              </a:rPr>
              <a:t>求                                          的对偶函数。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endParaRPr lang="zh-CN" altLang="en-US" sz="2400">
              <a:latin typeface="Times New Roman" panose="02020603050405020304" pitchFamily="18" charset="0"/>
              <a:ea typeface="宋体" panose="02010600030101010101" pitchFamily="2" charset="-122"/>
            </a:endParaRPr>
          </a:p>
        </p:txBody>
      </p:sp>
      <p:graphicFrame>
        <p:nvGraphicFramePr>
          <p:cNvPr id="131074" name="对象 104452"/>
          <p:cNvGraphicFramePr/>
          <p:nvPr/>
        </p:nvGraphicFramePr>
        <p:xfrm>
          <a:off x="1905000" y="914400"/>
          <a:ext cx="3041650" cy="515938"/>
        </p:xfrm>
        <a:graphic>
          <a:graphicData uri="http://schemas.openxmlformats.org/presentationml/2006/ole">
            <mc:AlternateContent xmlns:mc="http://schemas.openxmlformats.org/markup-compatibility/2006">
              <mc:Choice xmlns:v="urn:schemas-microsoft-com:vml" Requires="v">
                <p:oleObj spid="_x0000_s9233" r:id="rId3" imgW="1497330" imgH="254000" progId="Equation.3">
                  <p:embed/>
                </p:oleObj>
              </mc:Choice>
              <mc:Fallback>
                <p:oleObj r:id="rId3" imgW="1497330" imgH="254000" progId="Equation.3">
                  <p:embed/>
                  <p:pic>
                    <p:nvPicPr>
                      <p:cNvPr id="0" name="图片 3082"/>
                      <p:cNvPicPr/>
                      <p:nvPr/>
                    </p:nvPicPr>
                    <p:blipFill>
                      <a:blip r:embed="rId4"/>
                      <a:stretch>
                        <a:fillRect/>
                      </a:stretch>
                    </p:blipFill>
                    <p:spPr>
                      <a:xfrm>
                        <a:off x="1905000" y="914400"/>
                        <a:ext cx="3041650" cy="515938"/>
                      </a:xfrm>
                      <a:prstGeom prst="rect">
                        <a:avLst/>
                      </a:prstGeom>
                      <a:noFill/>
                      <a:ln w="38100">
                        <a:noFill/>
                        <a:miter/>
                      </a:ln>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文本框 104451"/>
          <p:cNvSpPr txBox="1"/>
          <p:nvPr/>
        </p:nvSpPr>
        <p:spPr>
          <a:xfrm>
            <a:off x="228600" y="752475"/>
            <a:ext cx="8686800" cy="3785652"/>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例：</a:t>
            </a:r>
            <a:r>
              <a:rPr lang="zh-CN" altLang="en-US" sz="2400" dirty="0">
                <a:latin typeface="Times New Roman" panose="02020603050405020304" pitchFamily="18" charset="0"/>
                <a:ea typeface="宋体" panose="02010600030101010101" pitchFamily="2" charset="-122"/>
              </a:rPr>
              <a:t>求                                          的对偶函数。 </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解</a:t>
            </a: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求对偶函数时，</a:t>
            </a:r>
            <a:r>
              <a:rPr lang="zh-CN" altLang="en-US" sz="2400" dirty="0">
                <a:solidFill>
                  <a:srgbClr val="FF0000"/>
                </a:solidFill>
                <a:latin typeface="Times New Roman" panose="02020603050405020304" pitchFamily="18" charset="0"/>
                <a:ea typeface="宋体" panose="02010600030101010101" pitchFamily="2" charset="-122"/>
              </a:rPr>
              <a:t>要注意保持原式中的运算次序不变</a:t>
            </a:r>
            <a:r>
              <a:rPr lang="zh-CN" altLang="en-US" sz="2400" dirty="0">
                <a:latin typeface="Times New Roman" panose="02020603050405020304" pitchFamily="18" charset="0"/>
                <a:ea typeface="宋体" panose="02010600030101010101" pitchFamily="2" charset="-122"/>
              </a:rPr>
              <a:t>。本例</a:t>
            </a:r>
            <a:r>
              <a:rPr lang="en-US" altLang="zh-CN" sz="2400" dirty="0" err="1">
                <a:latin typeface="Times New Roman" panose="02020603050405020304" pitchFamily="18" charset="0"/>
                <a:ea typeface="宋体" panose="02010600030101010101" pitchFamily="2" charset="-122"/>
              </a:rPr>
              <a:t>F</a:t>
            </a:r>
            <a:r>
              <a:rPr lang="en-US" altLang="zh-CN" sz="2400" baseline="-25000" dirty="0" err="1">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表达式中的括号就是为了保证原式中的运算次序不变。原来大非号下面为两项相或， 因此变号后应为两项相与。 </a:t>
            </a:r>
          </a:p>
        </p:txBody>
      </p:sp>
      <p:graphicFrame>
        <p:nvGraphicFramePr>
          <p:cNvPr id="132098" name="对象 104452"/>
          <p:cNvGraphicFramePr/>
          <p:nvPr/>
        </p:nvGraphicFramePr>
        <p:xfrm>
          <a:off x="1905000" y="914400"/>
          <a:ext cx="3041650" cy="515938"/>
        </p:xfrm>
        <a:graphic>
          <a:graphicData uri="http://schemas.openxmlformats.org/presentationml/2006/ole">
            <mc:AlternateContent xmlns:mc="http://schemas.openxmlformats.org/markup-compatibility/2006">
              <mc:Choice xmlns:v="urn:schemas-microsoft-com:vml" Requires="v">
                <p:oleObj spid="_x0000_s10269" r:id="rId3" imgW="1497330" imgH="254000" progId="Equation.3">
                  <p:embed/>
                </p:oleObj>
              </mc:Choice>
              <mc:Fallback>
                <p:oleObj r:id="rId3" imgW="1497330" imgH="254000" progId="Equation.3">
                  <p:embed/>
                  <p:pic>
                    <p:nvPicPr>
                      <p:cNvPr id="0" name="图片 3086"/>
                      <p:cNvPicPr/>
                      <p:nvPr/>
                    </p:nvPicPr>
                    <p:blipFill>
                      <a:blip r:embed="rId4"/>
                      <a:stretch>
                        <a:fillRect/>
                      </a:stretch>
                    </p:blipFill>
                    <p:spPr>
                      <a:xfrm>
                        <a:off x="1905000" y="914400"/>
                        <a:ext cx="3041650" cy="515938"/>
                      </a:xfrm>
                      <a:prstGeom prst="rect">
                        <a:avLst/>
                      </a:prstGeom>
                      <a:noFill/>
                      <a:ln w="38100">
                        <a:noFill/>
                        <a:miter/>
                      </a:ln>
                    </p:spPr>
                  </p:pic>
                </p:oleObj>
              </mc:Fallback>
            </mc:AlternateContent>
          </a:graphicData>
        </a:graphic>
      </p:graphicFrame>
      <p:graphicFrame>
        <p:nvGraphicFramePr>
          <p:cNvPr id="132099" name="对象 104453"/>
          <p:cNvGraphicFramePr/>
          <p:nvPr/>
        </p:nvGraphicFramePr>
        <p:xfrm>
          <a:off x="1435100" y="1768475"/>
          <a:ext cx="3659188" cy="593725"/>
        </p:xfrm>
        <a:graphic>
          <a:graphicData uri="http://schemas.openxmlformats.org/presentationml/2006/ole">
            <mc:AlternateContent xmlns:mc="http://schemas.openxmlformats.org/markup-compatibility/2006">
              <mc:Choice xmlns:v="urn:schemas-microsoft-com:vml" Requires="v">
                <p:oleObj spid="_x0000_s10270" r:id="rId5" imgW="1802765" imgH="292100" progId="Equation.3">
                  <p:embed/>
                </p:oleObj>
              </mc:Choice>
              <mc:Fallback>
                <p:oleObj r:id="rId5" imgW="1802765" imgH="292100" progId="Equation.3">
                  <p:embed/>
                  <p:pic>
                    <p:nvPicPr>
                      <p:cNvPr id="0" name="图片 3083"/>
                      <p:cNvPicPr/>
                      <p:nvPr/>
                    </p:nvPicPr>
                    <p:blipFill>
                      <a:blip r:embed="rId6"/>
                      <a:stretch>
                        <a:fillRect/>
                      </a:stretch>
                    </p:blipFill>
                    <p:spPr>
                      <a:xfrm>
                        <a:off x="1435100" y="1768475"/>
                        <a:ext cx="3659188" cy="593725"/>
                      </a:xfrm>
                      <a:prstGeom prst="rect">
                        <a:avLst/>
                      </a:prstGeom>
                      <a:noFill/>
                      <a:ln w="38100">
                        <a:noFill/>
                        <a:miter/>
                      </a:ln>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矩形 105475"/>
          <p:cNvSpPr/>
          <p:nvPr/>
        </p:nvSpPr>
        <p:spPr>
          <a:xfrm>
            <a:off x="609600" y="533400"/>
            <a:ext cx="8077200" cy="5262563"/>
          </a:xfrm>
          <a:prstGeom prst="rect">
            <a:avLst/>
          </a:prstGeom>
          <a:noFill/>
          <a:ln w="9525">
            <a:noFill/>
          </a:ln>
        </p:spPr>
        <p:txBody>
          <a:bodyPr anchor="t" anchorCtr="0">
            <a:spAutoFit/>
          </a:bodyPr>
          <a:lstStyle/>
          <a:p>
            <a:r>
              <a:rPr lang="en-US" altLang="zh-CN" sz="2400" dirty="0">
                <a:latin typeface="Arial" panose="020B0604020202020204" pitchFamily="34" charset="0"/>
                <a:ea typeface="宋体" panose="02010600030101010101" pitchFamily="2" charset="-122"/>
              </a:rPr>
              <a:t>3) </a:t>
            </a:r>
            <a:r>
              <a:rPr lang="zh-CN" altLang="en-US" sz="2400" dirty="0">
                <a:latin typeface="Arial" panose="020B0604020202020204" pitchFamily="34" charset="0"/>
                <a:ea typeface="宋体" panose="02010600030101010101" pitchFamily="2" charset="-122"/>
              </a:rPr>
              <a:t>反演规则</a:t>
            </a:r>
          </a:p>
          <a:p>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_</a:t>
            </a:r>
          </a:p>
          <a:p>
            <a:r>
              <a:rPr lang="en-US" altLang="zh-CN" sz="2400" dirty="0">
                <a:latin typeface="Arial" panose="020B0604020202020204" pitchFamily="34" charset="0"/>
                <a:ea typeface="宋体" panose="02010600030101010101" pitchFamily="2" charset="-122"/>
              </a:rPr>
              <a:t>        </a:t>
            </a:r>
            <a:r>
              <a:rPr lang="zh-CN" altLang="en-US" sz="2400" dirty="0">
                <a:latin typeface="Arial" panose="020B0604020202020204" pitchFamily="34" charset="0"/>
                <a:ea typeface="宋体" panose="02010600030101010101" pitchFamily="2" charset="-122"/>
              </a:rPr>
              <a:t>在逻辑代数中，常将逻辑函数</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叫作原函数</a:t>
            </a:r>
            <a:r>
              <a:rPr lang="zh-CN" altLang="en-US" sz="2400" dirty="0">
                <a:latin typeface="Arial" panose="020B0604020202020204" pitchFamily="34" charset="0"/>
                <a:ea typeface="宋体" panose="02010600030101010101" pitchFamily="2" charset="-122"/>
              </a:rPr>
              <a:t>，</a:t>
            </a:r>
            <a:r>
              <a:rPr lang="zh-CN" altLang="en-US" sz="2400" dirty="0">
                <a:solidFill>
                  <a:srgbClr val="FF0000"/>
                </a:solidFill>
                <a:latin typeface="Arial" panose="020B0604020202020204" pitchFamily="34" charset="0"/>
                <a:ea typeface="宋体" panose="02010600030101010101" pitchFamily="2" charset="-122"/>
              </a:rPr>
              <a:t>将</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叫作</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的反函数或补函数</a:t>
            </a:r>
            <a:r>
              <a:rPr lang="zh-CN" altLang="en-US" sz="2400" dirty="0">
                <a:latin typeface="Arial" panose="020B0604020202020204" pitchFamily="34" charset="0"/>
                <a:ea typeface="宋体" panose="02010600030101010101" pitchFamily="2" charset="-122"/>
              </a:rPr>
              <a:t>，将由原函数求反函数的过程叫作“反演</a:t>
            </a:r>
            <a:r>
              <a:rPr lang="en-US" altLang="zh-CN" sz="2400" dirty="0">
                <a:latin typeface="Arial" panose="020B0604020202020204" pitchFamily="34" charset="0"/>
                <a:ea typeface="宋体" panose="02010600030101010101" pitchFamily="2" charset="-122"/>
              </a:rPr>
              <a:t>(Reversal Development)”</a:t>
            </a:r>
            <a:r>
              <a:rPr lang="zh-CN" altLang="en-US" sz="2400" dirty="0">
                <a:latin typeface="Arial" panose="020B0604020202020204" pitchFamily="34" charset="0"/>
                <a:ea typeface="宋体" panose="02010600030101010101" pitchFamily="2" charset="-122"/>
              </a:rPr>
              <a:t>或</a:t>
            </a:r>
            <a:r>
              <a:rPr lang="zh-CN" altLang="en-US" sz="2400" dirty="0">
                <a:solidFill>
                  <a:srgbClr val="FF0000"/>
                </a:solidFill>
                <a:latin typeface="Arial" panose="020B0604020202020204" pitchFamily="34" charset="0"/>
                <a:ea typeface="宋体" panose="02010600030101010101" pitchFamily="2" charset="-122"/>
              </a:rPr>
              <a:t>“求反”</a:t>
            </a:r>
            <a:r>
              <a:rPr lang="zh-CN" altLang="en-US" sz="2400" dirty="0">
                <a:latin typeface="Arial" panose="020B0604020202020204" pitchFamily="34" charset="0"/>
                <a:ea typeface="宋体" panose="02010600030101010101" pitchFamily="2" charset="-122"/>
              </a:rPr>
              <a:t>。若</a:t>
            </a:r>
            <a:r>
              <a:rPr lang="en-US" altLang="zh-CN" sz="2400" dirty="0">
                <a:latin typeface="Arial" panose="020B0604020202020204" pitchFamily="34" charset="0"/>
                <a:ea typeface="宋体" panose="02010600030101010101" pitchFamily="2" charset="-122"/>
              </a:rPr>
              <a:t>A</a:t>
            </a:r>
            <a:r>
              <a:rPr lang="zh-CN" altLang="en-US" sz="2400" dirty="0">
                <a:latin typeface="Arial" panose="020B0604020202020204" pitchFamily="34" charset="0"/>
                <a:ea typeface="宋体" panose="02010600030101010101" pitchFamily="2" charset="-122"/>
              </a:rPr>
              <a:t>是函数</a:t>
            </a:r>
            <a:r>
              <a:rPr lang="en-US" altLang="zh-CN" sz="2400" dirty="0">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的一个自变量，则称</a:t>
            </a:r>
            <a:r>
              <a:rPr lang="en-US" altLang="zh-CN" sz="2400" dirty="0">
                <a:latin typeface="Arial" panose="020B0604020202020204" pitchFamily="34" charset="0"/>
                <a:ea typeface="宋体" panose="02010600030101010101" pitchFamily="2" charset="-122"/>
              </a:rPr>
              <a:t>A</a:t>
            </a:r>
            <a:r>
              <a:rPr lang="zh-CN" altLang="en-US" sz="2400" dirty="0">
                <a:latin typeface="Arial" panose="020B0604020202020204" pitchFamily="34" charset="0"/>
                <a:ea typeface="宋体" panose="02010600030101010101" pitchFamily="2" charset="-122"/>
              </a:rPr>
              <a:t>为原变量</a:t>
            </a:r>
            <a:r>
              <a:rPr lang="en-US" altLang="zh-CN" sz="2400" dirty="0">
                <a:latin typeface="Arial" panose="020B0604020202020204" pitchFamily="34" charset="0"/>
                <a:ea typeface="宋体" panose="02010600030101010101" pitchFamily="2" charset="-122"/>
              </a:rPr>
              <a:t>A</a:t>
            </a:r>
            <a:r>
              <a:rPr lang="zh-CN" altLang="en-US" sz="2400" dirty="0">
                <a:latin typeface="Arial" panose="020B0604020202020204" pitchFamily="34" charset="0"/>
                <a:ea typeface="宋体" panose="02010600030101010101" pitchFamily="2" charset="-122"/>
              </a:rPr>
              <a:t>的反变量。 </a:t>
            </a:r>
          </a:p>
          <a:p>
            <a:endParaRPr lang="zh-CN" altLang="en-US" sz="2400"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        </a:t>
            </a:r>
            <a:r>
              <a:rPr lang="zh-CN" altLang="en-US" sz="2400" dirty="0">
                <a:solidFill>
                  <a:srgbClr val="FF0000"/>
                </a:solidFill>
                <a:latin typeface="Arial" panose="020B0604020202020204" pitchFamily="34" charset="0"/>
                <a:ea typeface="宋体" panose="02010600030101010101" pitchFamily="2" charset="-122"/>
              </a:rPr>
              <a:t>将一个逻辑函数表达式</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中的“与”、 “或”运算符互换， 常量</a:t>
            </a:r>
            <a:r>
              <a:rPr lang="en-US" altLang="zh-CN" sz="2400" dirty="0">
                <a:solidFill>
                  <a:srgbClr val="FF0000"/>
                </a:solidFill>
                <a:latin typeface="Arial" panose="020B0604020202020204" pitchFamily="34" charset="0"/>
                <a:ea typeface="宋体" panose="02010600030101010101" pitchFamily="2" charset="-122"/>
              </a:rPr>
              <a:t>0</a:t>
            </a:r>
            <a:r>
              <a:rPr lang="zh-CN" altLang="en-US" sz="2400" dirty="0">
                <a:solidFill>
                  <a:srgbClr val="FF0000"/>
                </a:solidFill>
                <a:latin typeface="Arial" panose="020B0604020202020204" pitchFamily="34" charset="0"/>
                <a:ea typeface="宋体" panose="02010600030101010101" pitchFamily="2" charset="-122"/>
              </a:rPr>
              <a:t>、 </a:t>
            </a:r>
            <a:r>
              <a:rPr lang="en-US" altLang="zh-CN" sz="2400" dirty="0">
                <a:solidFill>
                  <a:srgbClr val="FF0000"/>
                </a:solidFill>
                <a:latin typeface="Arial" panose="020B0604020202020204" pitchFamily="34" charset="0"/>
                <a:ea typeface="宋体" panose="02010600030101010101" pitchFamily="2" charset="-122"/>
              </a:rPr>
              <a:t>1</a:t>
            </a:r>
            <a:r>
              <a:rPr lang="zh-CN" altLang="en-US" sz="2400" dirty="0">
                <a:solidFill>
                  <a:srgbClr val="FF0000"/>
                </a:solidFill>
                <a:latin typeface="Arial" panose="020B0604020202020204" pitchFamily="34" charset="0"/>
                <a:ea typeface="宋体" panose="02010600030101010101" pitchFamily="2" charset="-122"/>
              </a:rPr>
              <a:t>互，原变量与反变量互换，就可得到</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solidFill>
                  <a:srgbClr val="FF0000"/>
                </a:solidFill>
                <a:latin typeface="Arial" panose="020B0604020202020204" pitchFamily="34" charset="0"/>
                <a:ea typeface="宋体" panose="02010600030101010101" pitchFamily="2" charset="-122"/>
              </a:rPr>
              <a:t>的反函数</a:t>
            </a:r>
            <a:r>
              <a:rPr lang="en-US" altLang="zh-CN" sz="2400" dirty="0">
                <a:solidFill>
                  <a:srgbClr val="FF0000"/>
                </a:solidFill>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。这就是反演规则。</a:t>
            </a:r>
          </a:p>
          <a:p>
            <a:endParaRPr lang="zh-CN" altLang="en-US" sz="2400"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    利用反演规则求反函数</a:t>
            </a:r>
            <a:r>
              <a:rPr lang="en-US" altLang="zh-CN" sz="2400" dirty="0">
                <a:latin typeface="Arial" panose="020B0604020202020204" pitchFamily="34" charset="0"/>
                <a:ea typeface="宋体" panose="02010600030101010101" pitchFamily="2" charset="-122"/>
              </a:rPr>
              <a:t>F</a:t>
            </a:r>
            <a:r>
              <a:rPr lang="zh-CN" altLang="en-US" sz="2400" dirty="0">
                <a:latin typeface="Arial" panose="020B0604020202020204" pitchFamily="34" charset="0"/>
                <a:ea typeface="宋体" panose="02010600030101010101" pitchFamily="2" charset="-122"/>
              </a:rPr>
              <a:t>时，</a:t>
            </a:r>
            <a:r>
              <a:rPr lang="zh-CN" altLang="en-US" sz="2400" b="1" dirty="0">
                <a:solidFill>
                  <a:srgbClr val="FF0000"/>
                </a:solidFill>
                <a:latin typeface="Arial" panose="020B0604020202020204" pitchFamily="34" charset="0"/>
                <a:ea typeface="宋体" panose="02010600030101010101" pitchFamily="2" charset="-122"/>
              </a:rPr>
              <a:t>不仅要注意运算的优先顺序，而且还要注意只有单个变量的反变量才变为原变量，而对于多个变量组合后的“非”号不能变反</a:t>
            </a:r>
            <a:r>
              <a:rPr lang="zh-CN" altLang="en-US" sz="2400" dirty="0">
                <a:latin typeface="Arial" panose="020B0604020202020204" pitchFamily="34" charset="0"/>
                <a:ea typeface="宋体" panose="02010600030101010101" pitchFamily="2" charset="-122"/>
              </a:rPr>
              <a:t>。 </a:t>
            </a:r>
          </a:p>
        </p:txBody>
      </p:sp>
      <p:pic>
        <p:nvPicPr>
          <p:cNvPr id="2" name="图片 1"/>
          <p:cNvPicPr>
            <a:picLocks noChangeAspect="1"/>
          </p:cNvPicPr>
          <p:nvPr/>
        </p:nvPicPr>
        <p:blipFill>
          <a:blip r:embed="rId2"/>
          <a:stretch>
            <a:fillRect/>
          </a:stretch>
        </p:blipFill>
        <p:spPr>
          <a:xfrm>
            <a:off x="2743248" y="2362228"/>
            <a:ext cx="361950" cy="1524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5" name="组合 106509"/>
          <p:cNvGrpSpPr/>
          <p:nvPr/>
        </p:nvGrpSpPr>
        <p:grpSpPr>
          <a:xfrm>
            <a:off x="152400" y="457200"/>
            <a:ext cx="8839200" cy="1714500"/>
            <a:chOff x="96" y="288"/>
            <a:chExt cx="5568" cy="1080"/>
          </a:xfrm>
        </p:grpSpPr>
        <p:sp>
          <p:nvSpPr>
            <p:cNvPr id="134146" name="文本框 106511"/>
            <p:cNvSpPr txBox="1"/>
            <p:nvPr/>
          </p:nvSpPr>
          <p:spPr>
            <a:xfrm>
              <a:off x="96" y="288"/>
              <a:ext cx="5568" cy="1080"/>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写出上例中</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的反函数</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的表达式</a:t>
              </a:r>
              <a:r>
                <a:rPr lang="zh-CN" altLang="en-US" sz="2400" dirty="0" smtClean="0">
                  <a:latin typeface="Times New Roman" panose="02020603050405020304" pitchFamily="18" charset="0"/>
                  <a:ea typeface="宋体" panose="02010600030101010101" pitchFamily="2" charset="-122"/>
                </a:rPr>
                <a:t>并用摩尔律</a:t>
              </a:r>
              <a:r>
                <a:rPr lang="zh-CN" altLang="en-US" sz="2400" dirty="0">
                  <a:latin typeface="Times New Roman" panose="02020603050405020304" pitchFamily="18" charset="0"/>
                  <a:ea typeface="宋体" panose="02010600030101010101" pitchFamily="2" charset="-122"/>
                </a:rPr>
                <a:t>验证其正确性。 </a:t>
              </a:r>
            </a:p>
            <a:p>
              <a:pPr>
                <a:lnSpc>
                  <a:spcPct val="130000"/>
                </a:lnSpc>
                <a:spcBef>
                  <a:spcPct val="50000"/>
                </a:spcBef>
              </a:pPr>
              <a:r>
                <a:rPr lang="zh-CN" altLang="en-US" sz="2400" b="1" dirty="0">
                  <a:latin typeface="Times New Roman" panose="02020603050405020304" pitchFamily="18" charset="0"/>
                  <a:ea typeface="宋体" panose="02010600030101010101" pitchFamily="2" charset="-122"/>
                </a:rPr>
                <a:t>         </a:t>
              </a:r>
              <a:endParaRPr lang="zh-CN" altLang="en-US" sz="2400" dirty="0">
                <a:latin typeface="Times New Roman" panose="02020603050405020304" pitchFamily="18" charset="0"/>
                <a:ea typeface="宋体" panose="02010600030101010101" pitchFamily="2" charset="-122"/>
              </a:endParaRPr>
            </a:p>
          </p:txBody>
        </p:sp>
        <p:sp>
          <p:nvSpPr>
            <p:cNvPr id="134147" name="直接连接符 106513"/>
            <p:cNvSpPr/>
            <p:nvPr/>
          </p:nvSpPr>
          <p:spPr>
            <a:xfrm>
              <a:off x="2544" y="384"/>
              <a:ext cx="144" cy="0"/>
            </a:xfrm>
            <a:prstGeom prst="line">
              <a:avLst/>
            </a:prstGeom>
            <a:ln w="9525" cap="flat" cmpd="sng">
              <a:solidFill>
                <a:schemeClr val="tx1"/>
              </a:solidFill>
              <a:prstDash val="solid"/>
              <a:round/>
              <a:headEnd type="none" w="med" len="med"/>
              <a:tailEnd type="none" w="med" len="med"/>
            </a:ln>
          </p:spPr>
        </p:sp>
      </p:grpSp>
      <p:graphicFrame>
        <p:nvGraphicFramePr>
          <p:cNvPr id="134148" name="对象 106514"/>
          <p:cNvGraphicFramePr/>
          <p:nvPr/>
        </p:nvGraphicFramePr>
        <p:xfrm>
          <a:off x="2514600" y="1676400"/>
          <a:ext cx="3041650" cy="515938"/>
        </p:xfrm>
        <a:graphic>
          <a:graphicData uri="http://schemas.openxmlformats.org/presentationml/2006/ole">
            <mc:AlternateContent xmlns:mc="http://schemas.openxmlformats.org/markup-compatibility/2006">
              <mc:Choice xmlns:v="urn:schemas-microsoft-com:vml" Requires="v">
                <p:oleObj spid="_x0000_s11282" r:id="rId3" imgW="1497330" imgH="254000" progId="Equation.3">
                  <p:embed/>
                </p:oleObj>
              </mc:Choice>
              <mc:Fallback>
                <p:oleObj r:id="rId3" imgW="1497330" imgH="254000" progId="Equation.3">
                  <p:embed/>
                  <p:pic>
                    <p:nvPicPr>
                      <p:cNvPr id="0" name="图片 3087"/>
                      <p:cNvPicPr/>
                      <p:nvPr/>
                    </p:nvPicPr>
                    <p:blipFill>
                      <a:blip r:embed="rId4"/>
                      <a:stretch>
                        <a:fillRect/>
                      </a:stretch>
                    </p:blipFill>
                    <p:spPr>
                      <a:xfrm>
                        <a:off x="2514600" y="1676400"/>
                        <a:ext cx="3041650" cy="515938"/>
                      </a:xfrm>
                      <a:prstGeom prst="rect">
                        <a:avLst/>
                      </a:prstGeom>
                      <a:noFill/>
                      <a:ln w="38100">
                        <a:noFill/>
                        <a:miter/>
                      </a:ln>
                    </p:spPr>
                  </p:pic>
                </p:oleObj>
              </mc:Fallback>
            </mc:AlternateContent>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69" name="对象 106504"/>
          <p:cNvGraphicFramePr/>
          <p:nvPr/>
        </p:nvGraphicFramePr>
        <p:xfrm>
          <a:off x="2516188" y="2362200"/>
          <a:ext cx="4111625" cy="631825"/>
        </p:xfrm>
        <a:graphic>
          <a:graphicData uri="http://schemas.openxmlformats.org/presentationml/2006/ole">
            <mc:AlternateContent xmlns:mc="http://schemas.openxmlformats.org/markup-compatibility/2006">
              <mc:Choice xmlns:v="urn:schemas-microsoft-com:vml" Requires="v">
                <p:oleObj spid="_x0000_s12332" r:id="rId3" imgW="1816100" imgH="279400" progId="Equation.3">
                  <p:embed/>
                </p:oleObj>
              </mc:Choice>
              <mc:Fallback>
                <p:oleObj r:id="rId3" imgW="1816100" imgH="279400" progId="Equation.3">
                  <p:embed/>
                  <p:pic>
                    <p:nvPicPr>
                      <p:cNvPr id="0" name="图片 3084"/>
                      <p:cNvPicPr/>
                      <p:nvPr/>
                    </p:nvPicPr>
                    <p:blipFill>
                      <a:blip r:embed="rId4"/>
                      <a:stretch>
                        <a:fillRect/>
                      </a:stretch>
                    </p:blipFill>
                    <p:spPr>
                      <a:xfrm>
                        <a:off x="2516188" y="2362200"/>
                        <a:ext cx="4111625" cy="631825"/>
                      </a:xfrm>
                      <a:prstGeom prst="rect">
                        <a:avLst/>
                      </a:prstGeom>
                      <a:noFill/>
                      <a:ln w="38100">
                        <a:noFill/>
                        <a:miter/>
                      </a:ln>
                    </p:spPr>
                  </p:pic>
                </p:oleObj>
              </mc:Fallback>
            </mc:AlternateContent>
          </a:graphicData>
        </a:graphic>
      </p:graphicFrame>
      <p:sp>
        <p:nvSpPr>
          <p:cNvPr id="135170" name="文本框 106505"/>
          <p:cNvSpPr txBox="1"/>
          <p:nvPr/>
        </p:nvSpPr>
        <p:spPr>
          <a:xfrm>
            <a:off x="746125" y="3089275"/>
            <a:ext cx="2698750" cy="457200"/>
          </a:xfrm>
          <a:prstGeom prst="rect">
            <a:avLst/>
          </a:prstGeom>
          <a:noFill/>
          <a:ln w="9525">
            <a:noFill/>
          </a:ln>
        </p:spPr>
        <p:txBody>
          <a:bodyPr wrap="none" anchor="t" anchorCtr="0">
            <a:spAutoFit/>
          </a:bodyPr>
          <a:lstStyle/>
          <a:p>
            <a:r>
              <a:rPr lang="zh-CN" altLang="en-US" sz="2400" dirty="0" smtClean="0">
                <a:latin typeface="Times New Roman" panose="02020603050405020304" pitchFamily="18" charset="0"/>
                <a:ea typeface="宋体" panose="02010600030101010101" pitchFamily="2" charset="-122"/>
              </a:rPr>
              <a:t>利用摩尔定律</a:t>
            </a:r>
            <a:r>
              <a:rPr lang="zh-CN" altLang="en-US" sz="2400" dirty="0">
                <a:latin typeface="Times New Roman" panose="02020603050405020304" pitchFamily="18" charset="0"/>
                <a:ea typeface="宋体" panose="02010600030101010101" pitchFamily="2" charset="-122"/>
              </a:rPr>
              <a:t>，有 </a:t>
            </a:r>
          </a:p>
        </p:txBody>
      </p:sp>
      <p:graphicFrame>
        <p:nvGraphicFramePr>
          <p:cNvPr id="135171" name="对象 106506"/>
          <p:cNvGraphicFramePr/>
          <p:nvPr/>
        </p:nvGraphicFramePr>
        <p:xfrm>
          <a:off x="304800" y="3733800"/>
          <a:ext cx="8534400" cy="2127250"/>
        </p:xfrm>
        <a:graphic>
          <a:graphicData uri="http://schemas.openxmlformats.org/presentationml/2006/ole">
            <mc:AlternateContent xmlns:mc="http://schemas.openxmlformats.org/markup-compatibility/2006">
              <mc:Choice xmlns:v="urn:schemas-microsoft-com:vml" Requires="v">
                <p:oleObj spid="_x0000_s12333" r:id="rId5" imgW="4330700" imgH="1079500" progId="Equation.3">
                  <p:embed/>
                </p:oleObj>
              </mc:Choice>
              <mc:Fallback>
                <p:oleObj r:id="rId5" imgW="4330700" imgH="1079500" progId="Equation.3">
                  <p:embed/>
                  <p:pic>
                    <p:nvPicPr>
                      <p:cNvPr id="0" name="图片 3085"/>
                      <p:cNvPicPr/>
                      <p:nvPr/>
                    </p:nvPicPr>
                    <p:blipFill>
                      <a:blip r:embed="rId6"/>
                      <a:stretch>
                        <a:fillRect/>
                      </a:stretch>
                    </p:blipFill>
                    <p:spPr>
                      <a:xfrm>
                        <a:off x="304800" y="3733800"/>
                        <a:ext cx="8534400" cy="2127250"/>
                      </a:xfrm>
                      <a:prstGeom prst="rect">
                        <a:avLst/>
                      </a:prstGeom>
                      <a:noFill/>
                      <a:ln w="38100">
                        <a:noFill/>
                        <a:miter/>
                      </a:ln>
                    </p:spPr>
                  </p:pic>
                </p:oleObj>
              </mc:Fallback>
            </mc:AlternateContent>
          </a:graphicData>
        </a:graphic>
      </p:graphicFrame>
      <p:sp>
        <p:nvSpPr>
          <p:cNvPr id="135172" name="文本框 106507"/>
          <p:cNvSpPr txBox="1"/>
          <p:nvPr/>
        </p:nvSpPr>
        <p:spPr>
          <a:xfrm>
            <a:off x="0" y="5888038"/>
            <a:ext cx="9328150" cy="457200"/>
          </a:xfrm>
          <a:prstGeom prst="rect">
            <a:avLst/>
          </a:prstGeom>
          <a:noFill/>
          <a:ln w="9525">
            <a:noFill/>
          </a:ln>
        </p:spPr>
        <p:txBody>
          <a:bodyPr wrap="none" anchor="t" anchorCtr="0">
            <a:spAutoFit/>
          </a:bodyPr>
          <a:lstStyle/>
          <a:p>
            <a:r>
              <a:rPr lang="zh-CN" altLang="en-US" sz="2400" dirty="0">
                <a:latin typeface="Times New Roman" panose="02020603050405020304" pitchFamily="18" charset="0"/>
                <a:ea typeface="宋体" panose="02010600030101010101" pitchFamily="2" charset="-122"/>
              </a:rPr>
              <a:t>二者是完全相等的。因此，利用反演规则所得到的反函数是正确的。</a:t>
            </a:r>
            <a:endParaRPr lang="zh-CN" altLang="en-US" sz="2400">
              <a:latin typeface="Times New Roman" panose="02020603050405020304" pitchFamily="18" charset="0"/>
              <a:ea typeface="宋体" panose="02010600030101010101" pitchFamily="2" charset="-122"/>
            </a:endParaRPr>
          </a:p>
        </p:txBody>
      </p:sp>
      <p:grpSp>
        <p:nvGrpSpPr>
          <p:cNvPr id="135173" name="组合 106509"/>
          <p:cNvGrpSpPr/>
          <p:nvPr/>
        </p:nvGrpSpPr>
        <p:grpSpPr>
          <a:xfrm>
            <a:off x="152400" y="457200"/>
            <a:ext cx="8839200" cy="1901826"/>
            <a:chOff x="96" y="288"/>
            <a:chExt cx="5568" cy="1198"/>
          </a:xfrm>
        </p:grpSpPr>
        <p:sp>
          <p:nvSpPr>
            <p:cNvPr id="135174" name="文本框 106511"/>
            <p:cNvSpPr txBox="1"/>
            <p:nvPr/>
          </p:nvSpPr>
          <p:spPr>
            <a:xfrm>
              <a:off x="96" y="288"/>
              <a:ext cx="5568" cy="1198"/>
            </a:xfrm>
            <a:prstGeom prst="rect">
              <a:avLst/>
            </a:prstGeom>
            <a:noFill/>
            <a:ln w="9525">
              <a:noFill/>
            </a:ln>
          </p:spPr>
          <p:txBody>
            <a:bodyPr anchor="t" anchorCtr="0">
              <a:spAutoFit/>
            </a:bodyPr>
            <a:lstStyle/>
            <a:p>
              <a:pPr>
                <a:lnSpc>
                  <a:spcPct val="13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例</a:t>
              </a: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写出上例中</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的反函数</a:t>
              </a:r>
              <a:r>
                <a:rPr lang="en-US" altLang="zh-CN" sz="2400" dirty="0">
                  <a:latin typeface="Times New Roman" panose="02020603050405020304" pitchFamily="18" charset="0"/>
                  <a:ea typeface="宋体" panose="02010600030101010101" pitchFamily="2" charset="-122"/>
                </a:rPr>
                <a:t>F</a:t>
              </a:r>
              <a:r>
                <a:rPr lang="zh-CN" altLang="en-US" sz="2400" dirty="0">
                  <a:latin typeface="Times New Roman" panose="02020603050405020304" pitchFamily="18" charset="0"/>
                  <a:ea typeface="宋体" panose="02010600030101010101" pitchFamily="2" charset="-122"/>
                </a:rPr>
                <a:t>的</a:t>
              </a:r>
              <a:r>
                <a:rPr lang="zh-CN" altLang="en-US" sz="2400" dirty="0">
                  <a:latin typeface="Times New Roman" panose="02020603050405020304" pitchFamily="18" charset="0"/>
                </a:rPr>
                <a:t>表达式并用摩尔律验证其正确性。 </a:t>
              </a:r>
              <a:endParaRPr lang="en-US" altLang="zh-CN" sz="2400" dirty="0" smtClean="0">
                <a:latin typeface="Times New Roman" panose="02020603050405020304" pitchFamily="18" charset="0"/>
                <a:ea typeface="宋体" panose="02010600030101010101" pitchFamily="2" charset="-122"/>
              </a:endParaRPr>
            </a:p>
            <a:p>
              <a:pPr>
                <a:lnSpc>
                  <a:spcPct val="130000"/>
                </a:lnSpc>
                <a:spcBef>
                  <a:spcPct val="50000"/>
                </a:spcBef>
              </a:pPr>
              <a:r>
                <a:rPr lang="zh-CN" altLang="en-US" sz="2400" dirty="0" smtClean="0">
                  <a:latin typeface="Times New Roman" panose="02020603050405020304" pitchFamily="18" charset="0"/>
                  <a:ea typeface="宋体" panose="02010600030101010101" pitchFamily="2" charset="-122"/>
                </a:rPr>
                <a:t></a:t>
              </a:r>
              <a:endParaRPr lang="zh-CN" altLang="en-US" sz="2400" dirty="0">
                <a:latin typeface="Times New Roman" panose="02020603050405020304" pitchFamily="18" charset="0"/>
                <a:ea typeface="宋体" panose="02010600030101010101" pitchFamily="2" charset="-122"/>
              </a:endParaRPr>
            </a:p>
            <a:p>
              <a:pPr>
                <a:lnSpc>
                  <a:spcPct val="130000"/>
                </a:lnSpc>
                <a:spcBef>
                  <a:spcPct val="50000"/>
                </a:spcBef>
              </a:pPr>
              <a:r>
                <a:rPr lang="zh-CN" altLang="en-US" sz="2400" b="1" dirty="0">
                  <a:latin typeface="Times New Roman" panose="02020603050405020304" pitchFamily="18" charset="0"/>
                  <a:ea typeface="宋体" panose="02010600030101010101" pitchFamily="2" charset="-122"/>
                </a:rPr>
                <a:t>         解  </a:t>
              </a:r>
              <a:r>
                <a:rPr lang="zh-CN" altLang="en-US" sz="2400" dirty="0">
                  <a:latin typeface="Times New Roman" panose="02020603050405020304" pitchFamily="18" charset="0"/>
                  <a:ea typeface="宋体" panose="02010600030101010101" pitchFamily="2" charset="-122"/>
                </a:rPr>
                <a:t>利用反演规则，有</a:t>
              </a:r>
            </a:p>
          </p:txBody>
        </p:sp>
        <p:sp>
          <p:nvSpPr>
            <p:cNvPr id="135175" name="直接连接符 106513"/>
            <p:cNvSpPr/>
            <p:nvPr/>
          </p:nvSpPr>
          <p:spPr>
            <a:xfrm>
              <a:off x="2592" y="384"/>
              <a:ext cx="144" cy="0"/>
            </a:xfrm>
            <a:prstGeom prst="line">
              <a:avLst/>
            </a:prstGeom>
            <a:ln w="9525" cap="flat" cmpd="sng">
              <a:solidFill>
                <a:schemeClr val="tx1"/>
              </a:solidFill>
              <a:prstDash val="solid"/>
              <a:round/>
              <a:headEnd type="none" w="med" len="med"/>
              <a:tailEnd type="none" w="med" len="med"/>
            </a:ln>
          </p:spPr>
        </p:sp>
      </p:grpSp>
      <p:graphicFrame>
        <p:nvGraphicFramePr>
          <p:cNvPr id="135176" name="对象 106514"/>
          <p:cNvGraphicFramePr/>
          <p:nvPr/>
        </p:nvGraphicFramePr>
        <p:xfrm>
          <a:off x="1905000" y="914400"/>
          <a:ext cx="3041650" cy="515938"/>
        </p:xfrm>
        <a:graphic>
          <a:graphicData uri="http://schemas.openxmlformats.org/presentationml/2006/ole">
            <mc:AlternateContent xmlns:mc="http://schemas.openxmlformats.org/markup-compatibility/2006">
              <mc:Choice xmlns:v="urn:schemas-microsoft-com:vml" Requires="v">
                <p:oleObj spid="_x0000_s12334" r:id="rId7" imgW="1497330" imgH="254000" progId="Equation.3">
                  <p:embed/>
                </p:oleObj>
              </mc:Choice>
              <mc:Fallback>
                <p:oleObj r:id="rId7" imgW="1497330" imgH="254000" progId="Equation.3">
                  <p:embed/>
                  <p:pic>
                    <p:nvPicPr>
                      <p:cNvPr id="0" name="图片 3088"/>
                      <p:cNvPicPr/>
                      <p:nvPr/>
                    </p:nvPicPr>
                    <p:blipFill>
                      <a:blip r:embed="rId8"/>
                      <a:stretch>
                        <a:fillRect/>
                      </a:stretch>
                    </p:blipFill>
                    <p:spPr>
                      <a:xfrm>
                        <a:off x="1905000" y="914400"/>
                        <a:ext cx="3041650" cy="515938"/>
                      </a:xfrm>
                      <a:prstGeom prst="rect">
                        <a:avLst/>
                      </a:prstGeom>
                      <a:noFill/>
                      <a:ln w="38100">
                        <a:noFill/>
                        <a:miter/>
                      </a:ln>
                    </p:spPr>
                  </p:pic>
                </p:oleObj>
              </mc:Fallback>
            </mc:AlternateContent>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文本框 108545"/>
          <p:cNvSpPr txBox="1"/>
          <p:nvPr/>
        </p:nvSpPr>
        <p:spPr>
          <a:xfrm>
            <a:off x="2971800" y="1190625"/>
            <a:ext cx="3440365" cy="4524315"/>
          </a:xfrm>
          <a:prstGeom prst="rect">
            <a:avLst/>
          </a:prstGeom>
          <a:noFill/>
          <a:ln w="9525">
            <a:noFill/>
          </a:ln>
        </p:spPr>
        <p:txBody>
          <a:bodyPr wrap="none" anchor="t" anchorCtr="0">
            <a:spAutoFit/>
          </a:bodyPr>
          <a:lstStyle/>
          <a:p>
            <a:r>
              <a:rPr lang="zh-CN" altLang="en-US" sz="4800" dirty="0">
                <a:latin typeface="Arial" panose="020B0604020202020204" pitchFamily="34" charset="0"/>
                <a:ea typeface="宋体" panose="02010600030101010101" pitchFamily="2" charset="-122"/>
              </a:rPr>
              <a:t>作业：</a:t>
            </a:r>
          </a:p>
          <a:p>
            <a:endParaRPr lang="zh-CN" altLang="en-US" sz="4800" dirty="0">
              <a:latin typeface="Arial" panose="020B0604020202020204" pitchFamily="34" charset="0"/>
              <a:ea typeface="宋体" panose="02010600030101010101" pitchFamily="2" charset="-122"/>
            </a:endParaRPr>
          </a:p>
          <a:p>
            <a:r>
              <a:rPr lang="en-US" altLang="zh-CN" sz="4800" dirty="0">
                <a:latin typeface="Arial" panose="020B0604020202020204" pitchFamily="34" charset="0"/>
                <a:ea typeface="宋体" panose="02010600030101010101" pitchFamily="2" charset="-122"/>
              </a:rPr>
              <a:t>P31: 1-6(4);</a:t>
            </a:r>
          </a:p>
          <a:p>
            <a:r>
              <a:rPr lang="en-US" altLang="zh-CN" sz="4800" dirty="0">
                <a:latin typeface="Arial" panose="020B0604020202020204" pitchFamily="34" charset="0"/>
                <a:ea typeface="宋体" panose="02010600030101010101" pitchFamily="2" charset="-122"/>
              </a:rPr>
              <a:t>        1-6(6);</a:t>
            </a:r>
          </a:p>
          <a:p>
            <a:r>
              <a:rPr lang="en-US" altLang="zh-CN" sz="4800" dirty="0">
                <a:latin typeface="Arial" panose="020B0604020202020204" pitchFamily="34" charset="0"/>
                <a:ea typeface="宋体" panose="02010600030101010101" pitchFamily="2" charset="-122"/>
              </a:rPr>
              <a:t>        1-7(7);</a:t>
            </a:r>
          </a:p>
          <a:p>
            <a:r>
              <a:rPr lang="en-US" altLang="zh-CN" sz="4800" dirty="0">
                <a:latin typeface="Arial" panose="020B0604020202020204" pitchFamily="34" charset="0"/>
                <a:ea typeface="宋体" panose="02010600030101010101" pitchFamily="2" charset="-122"/>
              </a:rPr>
              <a:t>        1-8(4).</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副标题 107522"/>
          <p:cNvSpPr>
            <a:spLocks noGrp="1"/>
          </p:cNvSpPr>
          <p:nvPr>
            <p:ph type="subTitle" idx="1"/>
          </p:nvPr>
        </p:nvSpPr>
        <p:spPr>
          <a:xfrm>
            <a:off x="1371684" y="3352802"/>
            <a:ext cx="6400800" cy="1752600"/>
          </a:xfrm>
        </p:spPr>
        <p:txBody>
          <a:bodyPr anchor="t" anchorCtr="0"/>
          <a:lstStyle/>
          <a:p>
            <a:pPr defTabSz="914400">
              <a:buClrTx/>
              <a:buSzTx/>
              <a:buFontTx/>
            </a:pPr>
            <a:r>
              <a:rPr lang="en-US" altLang="zh-CN" sz="3200" kern="1200" baseline="0" dirty="0">
                <a:latin typeface="+mn-lt"/>
                <a:ea typeface="+mn-ea"/>
                <a:cs typeface="+mn-cs"/>
              </a:rPr>
              <a:t>1.4  </a:t>
            </a:r>
            <a:r>
              <a:rPr lang="zh-CN" altLang="en-US" sz="3200" kern="1200" baseline="0" dirty="0">
                <a:latin typeface="+mn-lt"/>
                <a:ea typeface="+mn-ea"/>
                <a:cs typeface="+mn-cs"/>
              </a:rPr>
              <a:t>逻辑函数常用的描述方法及相互间的转换</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文本占位符 109576"/>
          <p:cNvSpPr>
            <a:spLocks noGrp="1"/>
          </p:cNvSpPr>
          <p:nvPr>
            <p:ph idx="1"/>
          </p:nvPr>
        </p:nvSpPr>
        <p:spPr/>
        <p:txBody>
          <a:bodyPr anchor="t" anchorCtr="0"/>
          <a:lstStyle/>
          <a:p>
            <a:r>
              <a:rPr lang="zh-CN" altLang="en-US" dirty="0"/>
              <a:t>表达式</a:t>
            </a:r>
          </a:p>
          <a:p>
            <a:r>
              <a:rPr lang="zh-CN" altLang="en-US" dirty="0"/>
              <a:t>真值表</a:t>
            </a:r>
          </a:p>
          <a:p>
            <a:r>
              <a:rPr lang="zh-CN" altLang="en-US" dirty="0"/>
              <a:t>卡诺图</a:t>
            </a:r>
          </a:p>
          <a:p>
            <a:r>
              <a:rPr lang="zh-CN" altLang="en-US" dirty="0"/>
              <a:t>逻辑图</a:t>
            </a:r>
          </a:p>
        </p:txBody>
      </p:sp>
      <p:sp>
        <p:nvSpPr>
          <p:cNvPr id="138242" name="标题 109577"/>
          <p:cNvSpPr>
            <a:spLocks noGrp="1"/>
          </p:cNvSpPr>
          <p:nvPr>
            <p:ph type="title"/>
          </p:nvPr>
        </p:nvSpPr>
        <p:spPr/>
        <p:txBody>
          <a:bodyPr vert="horz" wrap="square" lIns="91440" tIns="45720" rIns="91440" bIns="45720" anchor="ctr" anchorCtr="0"/>
          <a:lstStyle/>
          <a:p>
            <a:r>
              <a:rPr lang="zh-CN" altLang="en-US" b="1" dirty="0"/>
              <a:t>逻辑函数常用的描述方法</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标题 113665"/>
          <p:cNvSpPr>
            <a:spLocks noGrp="1"/>
          </p:cNvSpPr>
          <p:nvPr>
            <p:ph type="title"/>
          </p:nvPr>
        </p:nvSpPr>
        <p:spPr/>
        <p:txBody>
          <a:bodyPr anchor="ctr" anchorCtr="0"/>
          <a:lstStyle/>
          <a:p>
            <a:r>
              <a:rPr lang="zh-CN" altLang="en-US" b="1" dirty="0">
                <a:solidFill>
                  <a:schemeClr val="tx1"/>
                </a:solidFill>
              </a:rPr>
              <a:t>表达式</a:t>
            </a:r>
          </a:p>
        </p:txBody>
      </p:sp>
      <p:sp>
        <p:nvSpPr>
          <p:cNvPr id="139266" name="文本占位符 113666"/>
          <p:cNvSpPr>
            <a:spLocks noGrp="1"/>
          </p:cNvSpPr>
          <p:nvPr>
            <p:ph idx="1"/>
          </p:nvPr>
        </p:nvSpPr>
        <p:spPr>
          <a:xfrm>
            <a:off x="457200" y="1600200"/>
            <a:ext cx="8229600" cy="4953000"/>
          </a:xfrm>
        </p:spPr>
        <p:txBody>
          <a:bodyPr anchor="t" anchorCtr="0"/>
          <a:lstStyle/>
          <a:p>
            <a:pPr>
              <a:lnSpc>
                <a:spcPct val="90000"/>
              </a:lnSpc>
            </a:pPr>
            <a:r>
              <a:rPr lang="zh-CN" altLang="en-US" dirty="0"/>
              <a:t>由</a:t>
            </a:r>
            <a:r>
              <a:rPr lang="zh-CN" altLang="en-US" dirty="0">
                <a:solidFill>
                  <a:srgbClr val="FF0000"/>
                </a:solidFill>
              </a:rPr>
              <a:t>逻辑变量和逻辑运算符号</a:t>
            </a:r>
            <a:r>
              <a:rPr lang="zh-CN" altLang="en-US" dirty="0"/>
              <a:t>组成，用于表示变量之间逻辑关系的式子，称为逻辑表达式。</a:t>
            </a:r>
          </a:p>
          <a:p>
            <a:pPr lvl="1">
              <a:lnSpc>
                <a:spcPct val="90000"/>
              </a:lnSpc>
            </a:pPr>
            <a:r>
              <a:rPr lang="zh-CN" altLang="en-US" dirty="0"/>
              <a:t>与或表达式</a:t>
            </a:r>
          </a:p>
          <a:p>
            <a:pPr lvl="1">
              <a:lnSpc>
                <a:spcPct val="90000"/>
              </a:lnSpc>
            </a:pPr>
            <a:r>
              <a:rPr lang="zh-CN" altLang="en-US" dirty="0"/>
              <a:t>标准与或表达式</a:t>
            </a:r>
          </a:p>
          <a:p>
            <a:pPr lvl="1">
              <a:lnSpc>
                <a:spcPct val="90000"/>
              </a:lnSpc>
            </a:pPr>
            <a:r>
              <a:rPr lang="zh-CN" altLang="en-US" dirty="0"/>
              <a:t>或与表达式</a:t>
            </a:r>
          </a:p>
          <a:p>
            <a:pPr lvl="1">
              <a:lnSpc>
                <a:spcPct val="90000"/>
              </a:lnSpc>
            </a:pPr>
            <a:r>
              <a:rPr lang="zh-CN" altLang="en-US" dirty="0"/>
              <a:t>标准或与表达式</a:t>
            </a:r>
          </a:p>
          <a:p>
            <a:pPr lvl="1">
              <a:lnSpc>
                <a:spcPct val="90000"/>
              </a:lnSpc>
            </a:pPr>
            <a:r>
              <a:rPr lang="zh-CN" altLang="en-US" dirty="0"/>
              <a:t>与非与非表达式</a:t>
            </a:r>
          </a:p>
          <a:p>
            <a:pPr lvl="1">
              <a:lnSpc>
                <a:spcPct val="90000"/>
              </a:lnSpc>
            </a:pPr>
            <a:r>
              <a:rPr lang="zh-CN" altLang="en-US" dirty="0"/>
              <a:t>或非或非表达式</a:t>
            </a:r>
          </a:p>
          <a:p>
            <a:pPr lvl="1">
              <a:lnSpc>
                <a:spcPct val="90000"/>
              </a:lnSpc>
            </a:pPr>
            <a:r>
              <a:rPr lang="zh-CN" altLang="en-US" dirty="0"/>
              <a:t>与或非表达式</a:t>
            </a:r>
          </a:p>
        </p:txBody>
      </p:sp>
      <p:pic>
        <p:nvPicPr>
          <p:cNvPr id="139267" name="图片 1" descr="WeChat Image_20220307100730"/>
          <p:cNvPicPr>
            <a:picLocks noChangeAspect="1"/>
          </p:cNvPicPr>
          <p:nvPr>
            <p:custDataLst>
              <p:tags r:id="rId1"/>
            </p:custDataLst>
          </p:nvPr>
        </p:nvPicPr>
        <p:blipFill>
          <a:blip r:embed="rId3"/>
          <a:stretch>
            <a:fillRect/>
          </a:stretch>
        </p:blipFill>
        <p:spPr>
          <a:xfrm rot="-5400000">
            <a:off x="5183188" y="2055813"/>
            <a:ext cx="2552700" cy="453707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7169"/>
          <p:cNvSpPr>
            <a:spLocks noGrp="1"/>
          </p:cNvSpPr>
          <p:nvPr>
            <p:ph type="title"/>
          </p:nvPr>
        </p:nvSpPr>
        <p:spPr/>
        <p:txBody>
          <a:bodyPr anchor="ctr" anchorCtr="0"/>
          <a:lstStyle/>
          <a:p>
            <a:r>
              <a:rPr lang="zh-CN" altLang="en-US" dirty="0"/>
              <a:t>控制系统框图 </a:t>
            </a:r>
          </a:p>
        </p:txBody>
      </p:sp>
      <p:pic>
        <p:nvPicPr>
          <p:cNvPr id="32770" name="图片 7172" descr="1-1"/>
          <p:cNvPicPr>
            <a:picLocks noChangeAspect="1"/>
          </p:cNvPicPr>
          <p:nvPr/>
        </p:nvPicPr>
        <p:blipFill>
          <a:blip r:embed="rId2">
            <a:clrChange>
              <a:clrFrom>
                <a:srgbClr val="FFFFEB"/>
              </a:clrFrom>
              <a:clrTo>
                <a:srgbClr val="FFFFEB">
                  <a:alpha val="0"/>
                </a:srgbClr>
              </a:clrTo>
            </a:clrChange>
          </a:blip>
          <a:stretch>
            <a:fillRect/>
          </a:stretch>
        </p:blipFill>
        <p:spPr>
          <a:xfrm>
            <a:off x="1524000" y="1828800"/>
            <a:ext cx="5943600" cy="4457700"/>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113665"/>
          <p:cNvSpPr>
            <a:spLocks noGrp="1"/>
          </p:cNvSpPr>
          <p:nvPr>
            <p:ph type="title"/>
          </p:nvPr>
        </p:nvSpPr>
        <p:spPr/>
        <p:txBody>
          <a:bodyPr anchor="ctr" anchorCtr="0"/>
          <a:lstStyle/>
          <a:p>
            <a:r>
              <a:rPr lang="zh-CN" altLang="en-US" b="1" dirty="0">
                <a:solidFill>
                  <a:schemeClr val="tx1"/>
                </a:solidFill>
              </a:rPr>
              <a:t>表达式</a:t>
            </a:r>
          </a:p>
        </p:txBody>
      </p:sp>
      <p:sp>
        <p:nvSpPr>
          <p:cNvPr id="140290" name="文本占位符 113666"/>
          <p:cNvSpPr>
            <a:spLocks noGrp="1"/>
          </p:cNvSpPr>
          <p:nvPr>
            <p:ph idx="1"/>
          </p:nvPr>
        </p:nvSpPr>
        <p:spPr>
          <a:xfrm>
            <a:off x="457200" y="1600200"/>
            <a:ext cx="8229600" cy="4953000"/>
          </a:xfrm>
        </p:spPr>
        <p:txBody>
          <a:bodyPr anchor="t" anchorCtr="0"/>
          <a:lstStyle/>
          <a:p>
            <a:pPr>
              <a:lnSpc>
                <a:spcPct val="90000"/>
              </a:lnSpc>
            </a:pPr>
            <a:r>
              <a:rPr lang="zh-CN" altLang="en-US" dirty="0"/>
              <a:t>由逻辑变量和逻辑运算符号组成，用于表示变量之间逻辑关系的式子，称为逻辑表达式。</a:t>
            </a:r>
          </a:p>
          <a:p>
            <a:pPr lvl="1">
              <a:lnSpc>
                <a:spcPct val="90000"/>
              </a:lnSpc>
            </a:pPr>
            <a:r>
              <a:rPr lang="zh-CN" altLang="en-US" dirty="0"/>
              <a:t>与或表达式</a:t>
            </a:r>
          </a:p>
          <a:p>
            <a:pPr lvl="1">
              <a:lnSpc>
                <a:spcPct val="90000"/>
              </a:lnSpc>
            </a:pPr>
            <a:r>
              <a:rPr lang="zh-CN" altLang="en-US" dirty="0"/>
              <a:t>标准与或表达式</a:t>
            </a:r>
          </a:p>
          <a:p>
            <a:pPr lvl="1">
              <a:lnSpc>
                <a:spcPct val="90000"/>
              </a:lnSpc>
            </a:pPr>
            <a:r>
              <a:rPr lang="zh-CN" altLang="en-US" dirty="0"/>
              <a:t>或与表达式</a:t>
            </a:r>
          </a:p>
          <a:p>
            <a:pPr lvl="1">
              <a:lnSpc>
                <a:spcPct val="90000"/>
              </a:lnSpc>
            </a:pPr>
            <a:r>
              <a:rPr lang="zh-CN" altLang="en-US" dirty="0"/>
              <a:t>标准或与表达式</a:t>
            </a:r>
          </a:p>
          <a:p>
            <a:pPr lvl="1">
              <a:lnSpc>
                <a:spcPct val="90000"/>
              </a:lnSpc>
            </a:pPr>
            <a:r>
              <a:rPr lang="zh-CN" altLang="en-US" dirty="0"/>
              <a:t>与非与非表达式</a:t>
            </a:r>
          </a:p>
          <a:p>
            <a:pPr lvl="1">
              <a:lnSpc>
                <a:spcPct val="90000"/>
              </a:lnSpc>
            </a:pPr>
            <a:r>
              <a:rPr lang="zh-CN" altLang="en-US" dirty="0"/>
              <a:t>或非或非表达式</a:t>
            </a:r>
          </a:p>
          <a:p>
            <a:pPr lvl="1">
              <a:lnSpc>
                <a:spcPct val="90000"/>
              </a:lnSpc>
            </a:pPr>
            <a:r>
              <a:rPr lang="zh-CN" altLang="en-US" dirty="0"/>
              <a:t>与或非表达式</a:t>
            </a:r>
          </a:p>
        </p:txBody>
      </p:sp>
      <p:pic>
        <p:nvPicPr>
          <p:cNvPr id="140291" name="图片 2" descr="WeChat Image_20220307100739"/>
          <p:cNvPicPr>
            <a:picLocks noChangeAspect="1"/>
          </p:cNvPicPr>
          <p:nvPr/>
        </p:nvPicPr>
        <p:blipFill>
          <a:blip r:embed="rId2"/>
          <a:stretch>
            <a:fillRect/>
          </a:stretch>
        </p:blipFill>
        <p:spPr>
          <a:xfrm rot="-5400000">
            <a:off x="4940300" y="2644775"/>
            <a:ext cx="2597150" cy="4616450"/>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14689"/>
          <p:cNvSpPr>
            <a:spLocks noGrp="1"/>
          </p:cNvSpPr>
          <p:nvPr>
            <p:ph type="title"/>
          </p:nvPr>
        </p:nvSpPr>
        <p:spPr/>
        <p:txBody>
          <a:bodyPr anchor="ctr" anchorCtr="0"/>
          <a:lstStyle/>
          <a:p>
            <a:r>
              <a:rPr lang="zh-CN" altLang="en-US" b="1" dirty="0">
                <a:solidFill>
                  <a:schemeClr val="tx1"/>
                </a:solidFill>
              </a:rPr>
              <a:t>逻辑函数的标准形式</a:t>
            </a:r>
          </a:p>
        </p:txBody>
      </p:sp>
      <p:grpSp>
        <p:nvGrpSpPr>
          <p:cNvPr id="141314" name="组合 114699"/>
          <p:cNvGrpSpPr/>
          <p:nvPr/>
        </p:nvGrpSpPr>
        <p:grpSpPr>
          <a:xfrm>
            <a:off x="152400" y="1468438"/>
            <a:ext cx="8763000" cy="4878387"/>
            <a:chOff x="96" y="925"/>
            <a:chExt cx="5520" cy="3073"/>
          </a:xfrm>
        </p:grpSpPr>
        <p:sp>
          <p:nvSpPr>
            <p:cNvPr id="141315" name="文本框 114696"/>
            <p:cNvSpPr txBox="1"/>
            <p:nvPr/>
          </p:nvSpPr>
          <p:spPr>
            <a:xfrm>
              <a:off x="96" y="925"/>
              <a:ext cx="5520" cy="3073"/>
            </a:xfrm>
            <a:prstGeom prst="rect">
              <a:avLst/>
            </a:prstGeom>
            <a:noFill/>
            <a:ln w="9525">
              <a:noFill/>
            </a:ln>
          </p:spPr>
          <p:txBody>
            <a:bodyPr anchor="t" anchorCtr="0">
              <a:spAutoFit/>
            </a:bodyPr>
            <a:lstStyle/>
            <a:p>
              <a:pPr>
                <a:lnSpc>
                  <a:spcPct val="178000"/>
                </a:lnSpc>
                <a:spcBef>
                  <a:spcPct val="50000"/>
                </a:spcBef>
              </a:pPr>
              <a:r>
                <a:rPr lang="en-US" altLang="zh-CN" sz="2400" dirty="0">
                  <a:latin typeface="Times New Roman" panose="02020603050405020304" pitchFamily="18" charset="0"/>
                  <a:ea typeface="宋体" panose="02010600030101010101" pitchFamily="2" charset="-122"/>
                </a:rPr>
                <a:t>      1) </a:t>
              </a:r>
              <a:r>
                <a:rPr lang="zh-CN" altLang="en-US" sz="2400" dirty="0">
                  <a:latin typeface="Times New Roman" panose="02020603050405020304" pitchFamily="18" charset="0"/>
                  <a:ea typeface="宋体" panose="02010600030101010101" pitchFamily="2" charset="-122"/>
                </a:rPr>
                <a:t>标准积之和式（</a:t>
              </a:r>
              <a:r>
                <a:rPr lang="zh-CN" altLang="en-US" sz="2400" dirty="0">
                  <a:latin typeface="Arial" panose="020B0604020202020204" pitchFamily="34" charset="0"/>
                  <a:ea typeface="宋体" panose="02010600030101010101" pitchFamily="2" charset="-122"/>
                </a:rPr>
                <a:t>标准与或表达式）</a:t>
              </a:r>
              <a:endParaRPr lang="zh-CN" altLang="en-US" sz="2400" dirty="0">
                <a:latin typeface="Times New Roman" panose="02020603050405020304" pitchFamily="18" charset="0"/>
                <a:ea typeface="宋体" panose="02010600030101010101" pitchFamily="2" charset="-122"/>
              </a:endParaRPr>
            </a:p>
            <a:p>
              <a:pPr>
                <a:lnSpc>
                  <a:spcPct val="178000"/>
                </a:lnSpc>
                <a:spcBef>
                  <a:spcPct val="50000"/>
                </a:spcBef>
              </a:pPr>
              <a:r>
                <a:rPr lang="zh-CN" altLang="en-US" sz="2400" dirty="0">
                  <a:latin typeface="Times New Roman" panose="02020603050405020304" pitchFamily="18" charset="0"/>
                  <a:ea typeface="宋体" panose="02010600030101010101" pitchFamily="2" charset="-122"/>
                </a:rPr>
                <a:t>      在逻辑代数中， </a:t>
              </a:r>
              <a:r>
                <a:rPr lang="zh-CN" altLang="en-US" sz="2400" dirty="0">
                  <a:solidFill>
                    <a:srgbClr val="FF0000"/>
                  </a:solidFill>
                  <a:latin typeface="Times New Roman" panose="02020603050405020304" pitchFamily="18" charset="0"/>
                  <a:ea typeface="宋体" panose="02010600030101010101" pitchFamily="2" charset="-122"/>
                </a:rPr>
                <a:t>全部输入变量均以原变量或反变量的形式出现</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次且仅出现</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次的“乘积项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与项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称为“标准积项”</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个变量的逻辑函数最多可以有</a:t>
              </a:r>
              <a:r>
                <a:rPr lang="en-US" altLang="zh-CN" sz="2400" dirty="0">
                  <a:latin typeface="Times New Roman" panose="02020603050405020304" pitchFamily="18" charset="0"/>
                  <a:ea typeface="宋体" panose="02010600030101010101" pitchFamily="2" charset="-122"/>
                </a:rPr>
                <a:t>2</a:t>
              </a:r>
              <a:r>
                <a:rPr lang="en-US" altLang="zh-CN" sz="2400" baseline="300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个标准积项。以两个变量</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的函数为例，它最多可以有</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个标准积项：                               和</a:t>
              </a:r>
              <a:r>
                <a:rPr lang="en-US" altLang="zh-CN" sz="2400" dirty="0">
                  <a:latin typeface="Times New Roman" panose="02020603050405020304" pitchFamily="18" charset="0"/>
                  <a:ea typeface="宋体" panose="02010600030101010101" pitchFamily="2" charset="-122"/>
                </a:rPr>
                <a:t>AB</a:t>
              </a:r>
              <a:r>
                <a:rPr lang="zh-CN" altLang="en-US" sz="2400" dirty="0">
                  <a:latin typeface="Times New Roman" panose="02020603050405020304" pitchFamily="18" charset="0"/>
                  <a:ea typeface="宋体" panose="02010600030101010101" pitchFamily="2" charset="-122"/>
                </a:rPr>
                <a:t>。 诸如                                 			等形式的乘积项都不是标准积项。 </a:t>
              </a:r>
            </a:p>
          </p:txBody>
        </p:sp>
        <p:graphicFrame>
          <p:nvGraphicFramePr>
            <p:cNvPr id="141316" name="对象 114697"/>
            <p:cNvGraphicFramePr/>
            <p:nvPr/>
          </p:nvGraphicFramePr>
          <p:xfrm>
            <a:off x="3216" y="2784"/>
            <a:ext cx="1536" cy="318"/>
          </p:xfrm>
          <a:graphic>
            <a:graphicData uri="http://schemas.openxmlformats.org/presentationml/2006/ole">
              <mc:AlternateContent xmlns:mc="http://schemas.openxmlformats.org/markup-compatibility/2006">
                <mc:Choice xmlns:v="urn:schemas-microsoft-com:vml" Requires="v">
                  <p:oleObj spid="_x0000_s13343" r:id="rId3" imgW="977265" imgH="203200" progId="Equation.3">
                    <p:embed/>
                  </p:oleObj>
                </mc:Choice>
                <mc:Fallback>
                  <p:oleObj r:id="rId3" imgW="977265" imgH="203200" progId="Equation.3">
                    <p:embed/>
                    <p:pic>
                      <p:nvPicPr>
                        <p:cNvPr id="0" name="图片 3091"/>
                        <p:cNvPicPr/>
                        <p:nvPr/>
                      </p:nvPicPr>
                      <p:blipFill>
                        <a:blip r:embed="rId4"/>
                        <a:stretch>
                          <a:fillRect/>
                        </a:stretch>
                      </p:blipFill>
                      <p:spPr>
                        <a:xfrm>
                          <a:off x="3216" y="2784"/>
                          <a:ext cx="1536" cy="318"/>
                        </a:xfrm>
                        <a:prstGeom prst="rect">
                          <a:avLst/>
                        </a:prstGeom>
                        <a:noFill/>
                        <a:ln w="38100">
                          <a:noFill/>
                          <a:miter/>
                        </a:ln>
                      </p:spPr>
                    </p:pic>
                  </p:oleObj>
                </mc:Fallback>
              </mc:AlternateContent>
            </a:graphicData>
          </a:graphic>
        </p:graphicFrame>
        <p:graphicFrame>
          <p:nvGraphicFramePr>
            <p:cNvPr id="141317" name="对象 114698"/>
            <p:cNvGraphicFramePr/>
            <p:nvPr/>
          </p:nvGraphicFramePr>
          <p:xfrm>
            <a:off x="672" y="3216"/>
            <a:ext cx="1440" cy="303"/>
          </p:xfrm>
          <a:graphic>
            <a:graphicData uri="http://schemas.openxmlformats.org/presentationml/2006/ole">
              <mc:AlternateContent xmlns:mc="http://schemas.openxmlformats.org/markup-compatibility/2006">
                <mc:Choice xmlns:v="urn:schemas-microsoft-com:vml" Requires="v">
                  <p:oleObj spid="_x0000_s13344" r:id="rId5" imgW="964565" imgH="203200" progId="Equation.3">
                    <p:embed/>
                  </p:oleObj>
                </mc:Choice>
                <mc:Fallback>
                  <p:oleObj r:id="rId5" imgW="964565" imgH="203200" progId="Equation.3">
                    <p:embed/>
                    <p:pic>
                      <p:nvPicPr>
                        <p:cNvPr id="0" name="图片 3093"/>
                        <p:cNvPicPr/>
                        <p:nvPr/>
                      </p:nvPicPr>
                      <p:blipFill>
                        <a:blip r:embed="rId6"/>
                        <a:stretch>
                          <a:fillRect/>
                        </a:stretch>
                      </p:blipFill>
                      <p:spPr>
                        <a:xfrm>
                          <a:off x="672" y="3216"/>
                          <a:ext cx="1440" cy="303"/>
                        </a:xfrm>
                        <a:prstGeom prst="rect">
                          <a:avLst/>
                        </a:prstGeom>
                        <a:noFill/>
                        <a:ln w="38100">
                          <a:noFill/>
                          <a:miter/>
                        </a:ln>
                      </p:spPr>
                    </p:pic>
                  </p:oleObj>
                </mc:Fallback>
              </mc:AlternateContent>
            </a:graphicData>
          </a:graphic>
        </p:graphicFrame>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文本框 115715"/>
          <p:cNvSpPr txBox="1"/>
          <p:nvPr/>
        </p:nvSpPr>
        <p:spPr>
          <a:xfrm>
            <a:off x="228600" y="609600"/>
            <a:ext cx="8763000" cy="2973388"/>
          </a:xfrm>
          <a:prstGeom prst="rect">
            <a:avLst/>
          </a:prstGeom>
          <a:noFill/>
          <a:ln w="9525">
            <a:noFill/>
          </a:ln>
        </p:spPr>
        <p:txBody>
          <a:bodyPr anchor="t" anchorCtr="0">
            <a:spAutoFit/>
          </a:bodyPr>
          <a:lstStyle/>
          <a:p>
            <a:pPr>
              <a:lnSpc>
                <a:spcPct val="158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标准积项有时也称为“</a:t>
            </a:r>
            <a:r>
              <a:rPr lang="zh-CN" altLang="en-US" sz="2400" dirty="0">
                <a:solidFill>
                  <a:srgbClr val="FF0000"/>
                </a:solidFill>
                <a:latin typeface="Times New Roman" panose="02020603050405020304" pitchFamily="18" charset="0"/>
                <a:ea typeface="宋体" panose="02010600030101010101" pitchFamily="2" charset="-122"/>
              </a:rPr>
              <a:t>最小项</a:t>
            </a:r>
            <a:r>
              <a:rPr lang="en-US" altLang="zh-CN"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Minterm</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 并用小写英文字母</a:t>
            </a:r>
            <a:r>
              <a:rPr lang="en-US" altLang="zh-CN" sz="2400" dirty="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加序号下标</a:t>
            </a:r>
            <a:r>
              <a:rPr lang="en-US" altLang="zh-CN" sz="2400" i="1"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的形式来简记。</a:t>
            </a:r>
            <a:r>
              <a:rPr lang="zh-CN" altLang="en-US" sz="2400" dirty="0">
                <a:solidFill>
                  <a:srgbClr val="FF0000"/>
                </a:solidFill>
                <a:latin typeface="Times New Roman" panose="02020603050405020304" pitchFamily="18" charset="0"/>
                <a:ea typeface="宋体" panose="02010600030101010101" pitchFamily="2" charset="-122"/>
              </a:rPr>
              <a:t>序号</a:t>
            </a:r>
            <a:r>
              <a:rPr lang="en-US" altLang="zh-CN" sz="2400" i="1" dirty="0" err="1">
                <a:solidFill>
                  <a:srgbClr val="FF0000"/>
                </a:solidFill>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的确定方法是，将最小项中的变量按序排列后，</a:t>
            </a:r>
            <a:r>
              <a:rPr lang="zh-CN" altLang="en-US" sz="2400" dirty="0">
                <a:solidFill>
                  <a:srgbClr val="FF0000"/>
                </a:solidFill>
                <a:latin typeface="Times New Roman" panose="02020603050405020304" pitchFamily="18" charset="0"/>
                <a:ea typeface="宋体" panose="02010600030101010101" pitchFamily="2" charset="-122"/>
              </a:rPr>
              <a:t>原变量用</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表示，反变量用</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表示</a:t>
            </a:r>
            <a:r>
              <a:rPr lang="zh-CN" altLang="en-US" sz="2400" dirty="0">
                <a:latin typeface="Times New Roman" panose="02020603050405020304" pitchFamily="18" charset="0"/>
                <a:ea typeface="宋体" panose="02010600030101010101" pitchFamily="2" charset="-122"/>
              </a:rPr>
              <a:t>，得到</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组二进制数，将其转换为等值的</a:t>
            </a:r>
            <a:r>
              <a:rPr lang="zh-CN" altLang="en-US" sz="2400" dirty="0">
                <a:solidFill>
                  <a:srgbClr val="FF0000"/>
                </a:solidFill>
                <a:latin typeface="Times New Roman" panose="02020603050405020304" pitchFamily="18" charset="0"/>
                <a:ea typeface="宋体" panose="02010600030101010101" pitchFamily="2" charset="-122"/>
              </a:rPr>
              <a:t>十进制数</a:t>
            </a:r>
            <a:r>
              <a:rPr lang="zh-CN" altLang="en-US" sz="2400" dirty="0">
                <a:latin typeface="Times New Roman" panose="02020603050405020304" pitchFamily="18" charset="0"/>
                <a:ea typeface="宋体" panose="02010600030101010101" pitchFamily="2" charset="-122"/>
              </a:rPr>
              <a:t>，就是序号</a:t>
            </a:r>
            <a:r>
              <a:rPr lang="en-US" altLang="zh-CN" sz="2400" i="1"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。例如，</a:t>
            </a:r>
            <a:r>
              <a:rPr lang="zh-CN" altLang="en-US" sz="2400" dirty="0">
                <a:solidFill>
                  <a:srgbClr val="FF0000"/>
                </a:solidFill>
                <a:latin typeface="Times New Roman" panose="02020603050405020304" pitchFamily="18" charset="0"/>
                <a:ea typeface="宋体" panose="02010600030101010101" pitchFamily="2" charset="-122"/>
              </a:rPr>
              <a:t>二变量函数</a:t>
            </a:r>
            <a:r>
              <a:rPr lang="en-US" altLang="zh-CN" sz="2400" dirty="0">
                <a:solidFill>
                  <a:srgbClr val="FF0000"/>
                </a:solidFill>
                <a:latin typeface="Times New Roman" panose="02020603050405020304" pitchFamily="18" charset="0"/>
                <a:ea typeface="宋体" panose="02010600030101010101" pitchFamily="2" charset="-122"/>
              </a:rPr>
              <a:t>F(A,B)</a:t>
            </a:r>
            <a:r>
              <a:rPr lang="zh-CN" altLang="en-US" sz="2400" dirty="0">
                <a:latin typeface="Times New Roman" panose="02020603050405020304" pitchFamily="18" charset="0"/>
                <a:ea typeface="宋体" panose="02010600030101010101" pitchFamily="2" charset="-122"/>
              </a:rPr>
              <a:t>的</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个最小项为 </a:t>
            </a:r>
          </a:p>
        </p:txBody>
      </p:sp>
      <p:graphicFrame>
        <p:nvGraphicFramePr>
          <p:cNvPr id="142338" name="对象 115716"/>
          <p:cNvGraphicFramePr/>
          <p:nvPr/>
        </p:nvGraphicFramePr>
        <p:xfrm>
          <a:off x="914400" y="4114800"/>
          <a:ext cx="3200400" cy="1225550"/>
        </p:xfrm>
        <a:graphic>
          <a:graphicData uri="http://schemas.openxmlformats.org/presentationml/2006/ole">
            <mc:AlternateContent xmlns:mc="http://schemas.openxmlformats.org/markup-compatibility/2006">
              <mc:Choice xmlns:v="urn:schemas-microsoft-com:vml" Requires="v">
                <p:oleObj spid="_x0000_s14367" r:id="rId3" imgW="1459865" imgH="558800" progId="Equation.3">
                  <p:embed/>
                </p:oleObj>
              </mc:Choice>
              <mc:Fallback>
                <p:oleObj r:id="rId3" imgW="1459865" imgH="558800" progId="Equation.3">
                  <p:embed/>
                  <p:pic>
                    <p:nvPicPr>
                      <p:cNvPr id="0" name="图片 3092"/>
                      <p:cNvPicPr/>
                      <p:nvPr/>
                    </p:nvPicPr>
                    <p:blipFill>
                      <a:blip r:embed="rId4"/>
                      <a:stretch>
                        <a:fillRect/>
                      </a:stretch>
                    </p:blipFill>
                    <p:spPr>
                      <a:xfrm>
                        <a:off x="914400" y="4114800"/>
                        <a:ext cx="3200400" cy="1225550"/>
                      </a:xfrm>
                      <a:prstGeom prst="rect">
                        <a:avLst/>
                      </a:prstGeom>
                      <a:noFill/>
                      <a:ln w="38100">
                        <a:noFill/>
                        <a:miter/>
                      </a:ln>
                    </p:spPr>
                  </p:pic>
                </p:oleObj>
              </mc:Fallback>
            </mc:AlternateContent>
          </a:graphicData>
        </a:graphic>
      </p:graphicFrame>
      <p:graphicFrame>
        <p:nvGraphicFramePr>
          <p:cNvPr id="142339" name="对象 115717"/>
          <p:cNvGraphicFramePr/>
          <p:nvPr/>
        </p:nvGraphicFramePr>
        <p:xfrm>
          <a:off x="5327650" y="4141788"/>
          <a:ext cx="3060700" cy="1169987"/>
        </p:xfrm>
        <a:graphic>
          <a:graphicData uri="http://schemas.openxmlformats.org/presentationml/2006/ole">
            <mc:AlternateContent xmlns:mc="http://schemas.openxmlformats.org/markup-compatibility/2006">
              <mc:Choice xmlns:v="urn:schemas-microsoft-com:vml" Requires="v">
                <p:oleObj spid="_x0000_s14368" r:id="rId5" imgW="1396365" imgH="533400" progId="Equation.3">
                  <p:embed/>
                </p:oleObj>
              </mc:Choice>
              <mc:Fallback>
                <p:oleObj r:id="rId5" imgW="1396365" imgH="533400" progId="Equation.3">
                  <p:embed/>
                  <p:pic>
                    <p:nvPicPr>
                      <p:cNvPr id="0" name="图片 3094"/>
                      <p:cNvPicPr/>
                      <p:nvPr/>
                    </p:nvPicPr>
                    <p:blipFill>
                      <a:blip r:embed="rId6"/>
                      <a:stretch>
                        <a:fillRect/>
                      </a:stretch>
                    </p:blipFill>
                    <p:spPr>
                      <a:xfrm>
                        <a:off x="5327650" y="4141788"/>
                        <a:ext cx="3060700" cy="1169987"/>
                      </a:xfrm>
                      <a:prstGeom prst="rect">
                        <a:avLst/>
                      </a:prstGeom>
                      <a:noFill/>
                      <a:ln w="38100">
                        <a:noFill/>
                        <a:miter/>
                      </a:ln>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文本框 116739"/>
          <p:cNvSpPr txBox="1"/>
          <p:nvPr/>
        </p:nvSpPr>
        <p:spPr>
          <a:xfrm>
            <a:off x="152400" y="660400"/>
            <a:ext cx="8763000" cy="2997200"/>
          </a:xfrm>
          <a:prstGeom prst="rect">
            <a:avLst/>
          </a:prstGeom>
          <a:noFill/>
          <a:ln w="9525">
            <a:noFill/>
          </a:ln>
        </p:spPr>
        <p:txBody>
          <a:bodyPr anchor="t" anchorCtr="0">
            <a:spAutoFit/>
          </a:bodyPr>
          <a:lstStyle/>
          <a:p>
            <a:pPr>
              <a:lnSpc>
                <a:spcPct val="159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全部由标准积项逻辑加构成的“</a:t>
            </a:r>
            <a:r>
              <a:rPr lang="zh-CN" altLang="en-US" sz="2400" dirty="0">
                <a:solidFill>
                  <a:srgbClr val="FF0000"/>
                </a:solidFill>
                <a:latin typeface="Times New Roman" panose="02020603050405020304" pitchFamily="18" charset="0"/>
                <a:ea typeface="宋体" panose="02010600030101010101" pitchFamily="2" charset="-122"/>
              </a:rPr>
              <a:t>积之和</a:t>
            </a:r>
            <a:r>
              <a:rPr lang="en-US" altLang="zh-CN" sz="2400" dirty="0">
                <a:latin typeface="Times New Roman" panose="02020603050405020304" pitchFamily="18" charset="0"/>
                <a:ea typeface="宋体" panose="02010600030101010101" pitchFamily="2" charset="-122"/>
              </a:rPr>
              <a:t>(SOP)”</a:t>
            </a:r>
            <a:r>
              <a:rPr lang="zh-CN" altLang="en-US" sz="2400" dirty="0">
                <a:latin typeface="Times New Roman" panose="02020603050405020304" pitchFamily="18" charset="0"/>
                <a:ea typeface="宋体" panose="02010600030101010101" pitchFamily="2" charset="-122"/>
              </a:rPr>
              <a:t>逻辑表达式称为“</a:t>
            </a:r>
            <a:r>
              <a:rPr lang="zh-CN" altLang="en-US" sz="2400" dirty="0">
                <a:solidFill>
                  <a:srgbClr val="FF0000"/>
                </a:solidFill>
                <a:latin typeface="Times New Roman" panose="02020603050405020304" pitchFamily="18" charset="0"/>
                <a:ea typeface="宋体" panose="02010600030101010101" pitchFamily="2" charset="-122"/>
              </a:rPr>
              <a:t>标准积之和式</a:t>
            </a:r>
            <a:r>
              <a:rPr lang="en-US" altLang="zh-CN" sz="2400" dirty="0">
                <a:latin typeface="Times New Roman" panose="02020603050405020304" pitchFamily="18" charset="0"/>
                <a:ea typeface="宋体" panose="02010600030101010101" pitchFamily="2" charset="-122"/>
              </a:rPr>
              <a:t>(Canonical SOP Expression)”</a:t>
            </a:r>
            <a:r>
              <a:rPr lang="zh-CN" altLang="en-US" sz="2400" dirty="0">
                <a:latin typeface="Times New Roman" panose="02020603050405020304" pitchFamily="18" charset="0"/>
                <a:ea typeface="宋体" panose="02010600030101010101" pitchFamily="2" charset="-122"/>
              </a:rPr>
              <a:t>或“</a:t>
            </a:r>
            <a:r>
              <a:rPr lang="zh-CN" altLang="en-US" sz="2400" dirty="0">
                <a:solidFill>
                  <a:srgbClr val="FF0000"/>
                </a:solidFill>
                <a:latin typeface="Times New Roman" panose="02020603050405020304" pitchFamily="18" charset="0"/>
                <a:ea typeface="宋体" panose="02010600030101010101" pitchFamily="2" charset="-122"/>
              </a:rPr>
              <a:t>标准与或式</a:t>
            </a:r>
            <a:r>
              <a:rPr lang="zh-CN" altLang="en-US" sz="2400" dirty="0">
                <a:latin typeface="Times New Roman" panose="02020603050405020304" pitchFamily="18" charset="0"/>
                <a:ea typeface="宋体" panose="02010600030101010101" pitchFamily="2" charset="-122"/>
              </a:rPr>
              <a:t>”。 由于标准积项也称为最小项，所以有时也把标准积之和式称为“</a:t>
            </a:r>
            <a:r>
              <a:rPr lang="zh-CN" altLang="en-US" sz="2400" dirty="0">
                <a:solidFill>
                  <a:srgbClr val="FF0000"/>
                </a:solidFill>
                <a:latin typeface="Times New Roman" panose="02020603050405020304" pitchFamily="18" charset="0"/>
                <a:ea typeface="宋体" panose="02010600030101010101" pitchFamily="2" charset="-122"/>
              </a:rPr>
              <a:t>最小项表达式</a:t>
            </a:r>
            <a:r>
              <a:rPr lang="zh-CN" altLang="en-US" sz="2400" dirty="0">
                <a:latin typeface="Times New Roman" panose="02020603050405020304" pitchFamily="18" charset="0"/>
                <a:ea typeface="宋体" panose="02010600030101010101" pitchFamily="2" charset="-122"/>
              </a:rPr>
              <a:t>”。例如，下面就是一个三变量逻辑函数</a:t>
            </a:r>
            <a:r>
              <a:rPr lang="en-US" altLang="zh-CN" sz="2400" dirty="0">
                <a:latin typeface="Times New Roman" panose="02020603050405020304" pitchFamily="18" charset="0"/>
                <a:ea typeface="宋体" panose="02010600030101010101" pitchFamily="2" charset="-122"/>
              </a:rPr>
              <a:t>F(A,B,C)</a:t>
            </a:r>
            <a:r>
              <a:rPr lang="zh-CN" altLang="en-US" sz="2400" dirty="0">
                <a:latin typeface="Times New Roman" panose="02020603050405020304" pitchFamily="18" charset="0"/>
                <a:ea typeface="宋体" panose="02010600030101010101" pitchFamily="2" charset="-122"/>
              </a:rPr>
              <a:t>的“标准积之和式”的三种表示形式：</a:t>
            </a:r>
          </a:p>
        </p:txBody>
      </p:sp>
      <p:grpSp>
        <p:nvGrpSpPr>
          <p:cNvPr id="143362" name="组合 116740"/>
          <p:cNvGrpSpPr/>
          <p:nvPr/>
        </p:nvGrpSpPr>
        <p:grpSpPr>
          <a:xfrm>
            <a:off x="852488" y="4076700"/>
            <a:ext cx="7620000" cy="1866900"/>
            <a:chOff x="537" y="2568"/>
            <a:chExt cx="4800" cy="1176"/>
          </a:xfrm>
        </p:grpSpPr>
        <p:graphicFrame>
          <p:nvGraphicFramePr>
            <p:cNvPr id="143363" name="对象 116741"/>
            <p:cNvGraphicFramePr/>
            <p:nvPr/>
          </p:nvGraphicFramePr>
          <p:xfrm>
            <a:off x="537" y="2660"/>
            <a:ext cx="3630" cy="1015"/>
          </p:xfrm>
          <a:graphic>
            <a:graphicData uri="http://schemas.openxmlformats.org/presentationml/2006/ole">
              <mc:AlternateContent xmlns:mc="http://schemas.openxmlformats.org/markup-compatibility/2006">
                <mc:Choice xmlns:v="urn:schemas-microsoft-com:vml" Requires="v">
                  <p:oleObj spid="_x0000_s15378" r:id="rId3" imgW="2590800" imgH="723900" progId="Equation.3">
                    <p:embed/>
                  </p:oleObj>
                </mc:Choice>
                <mc:Fallback>
                  <p:oleObj r:id="rId3" imgW="2590800" imgH="723900" progId="Equation.3">
                    <p:embed/>
                    <p:pic>
                      <p:nvPicPr>
                        <p:cNvPr id="0" name="图片 3095"/>
                        <p:cNvPicPr/>
                        <p:nvPr/>
                      </p:nvPicPr>
                      <p:blipFill>
                        <a:blip r:embed="rId4"/>
                        <a:stretch>
                          <a:fillRect/>
                        </a:stretch>
                      </p:blipFill>
                      <p:spPr>
                        <a:xfrm>
                          <a:off x="537" y="2660"/>
                          <a:ext cx="3630" cy="1015"/>
                        </a:xfrm>
                        <a:prstGeom prst="rect">
                          <a:avLst/>
                        </a:prstGeom>
                        <a:noFill/>
                        <a:ln w="38100">
                          <a:noFill/>
                          <a:miter/>
                        </a:ln>
                      </p:spPr>
                    </p:pic>
                  </p:oleObj>
                </mc:Fallback>
              </mc:AlternateContent>
            </a:graphicData>
          </a:graphic>
        </p:graphicFrame>
        <p:sp>
          <p:nvSpPr>
            <p:cNvPr id="143364" name="文本框 116742"/>
            <p:cNvSpPr txBox="1"/>
            <p:nvPr/>
          </p:nvSpPr>
          <p:spPr>
            <a:xfrm>
              <a:off x="4464" y="2568"/>
              <a:ext cx="868" cy="288"/>
            </a:xfrm>
            <a:prstGeom prst="rect">
              <a:avLst/>
            </a:prstGeom>
            <a:noFill/>
            <a:ln w="9525">
              <a:noFill/>
            </a:ln>
          </p:spPr>
          <p:txBody>
            <a:bodyPr wrap="none" anchor="t" anchorCtr="0">
              <a:spAutoFit/>
            </a:bodyPr>
            <a:lstStyle/>
            <a:p>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变量型</a:t>
              </a:r>
              <a:r>
                <a:rPr lang="en-US" altLang="zh-CN" sz="2400">
                  <a:latin typeface="Times New Roman" panose="02020603050405020304" pitchFamily="18" charset="0"/>
                  <a:ea typeface="宋体" panose="02010600030101010101" pitchFamily="2" charset="-122"/>
                </a:rPr>
                <a:t>)</a:t>
              </a:r>
            </a:p>
          </p:txBody>
        </p:sp>
        <p:sp>
          <p:nvSpPr>
            <p:cNvPr id="143365" name="文本框 116743"/>
            <p:cNvSpPr txBox="1"/>
            <p:nvPr/>
          </p:nvSpPr>
          <p:spPr>
            <a:xfrm>
              <a:off x="4512" y="2954"/>
              <a:ext cx="825" cy="288"/>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型</a:t>
              </a: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a:t>
              </a:r>
            </a:p>
          </p:txBody>
        </p:sp>
        <p:sp>
          <p:nvSpPr>
            <p:cNvPr id="143366" name="矩形 116744"/>
            <p:cNvSpPr/>
            <p:nvPr/>
          </p:nvSpPr>
          <p:spPr>
            <a:xfrm>
              <a:off x="4512" y="3456"/>
              <a:ext cx="777" cy="288"/>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(Σm</a:t>
              </a:r>
              <a:r>
                <a:rPr lang="zh-CN" altLang="en-US" sz="2400" dirty="0">
                  <a:latin typeface="Times New Roman" panose="02020603050405020304" pitchFamily="18" charset="0"/>
                  <a:ea typeface="宋体" panose="02010600030101010101" pitchFamily="2" charset="-122"/>
                </a:rPr>
                <a:t>型</a:t>
              </a:r>
              <a:r>
                <a:rPr lang="en-US" altLang="zh-CN" sz="2400">
                  <a:latin typeface="Times New Roman" panose="02020603050405020304" pitchFamily="18" charset="0"/>
                  <a:ea typeface="宋体" panose="02010600030101010101" pitchFamily="2" charset="-122"/>
                </a:rPr>
                <a:t>)</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385" name="组合 117763"/>
          <p:cNvGrpSpPr/>
          <p:nvPr/>
        </p:nvGrpSpPr>
        <p:grpSpPr>
          <a:xfrm>
            <a:off x="228600" y="533400"/>
            <a:ext cx="8686800" cy="4875213"/>
            <a:chOff x="144" y="336"/>
            <a:chExt cx="5472" cy="3071"/>
          </a:xfrm>
        </p:grpSpPr>
        <p:sp>
          <p:nvSpPr>
            <p:cNvPr id="144386" name="文本框 117764"/>
            <p:cNvSpPr txBox="1"/>
            <p:nvPr/>
          </p:nvSpPr>
          <p:spPr>
            <a:xfrm>
              <a:off x="144" y="336"/>
              <a:ext cx="5472" cy="3071"/>
            </a:xfrm>
            <a:prstGeom prst="rect">
              <a:avLst/>
            </a:prstGeom>
            <a:noFill/>
            <a:ln w="9525">
              <a:noFill/>
            </a:ln>
          </p:spPr>
          <p:txBody>
            <a:bodyPr anchor="t" anchorCtr="0">
              <a:spAutoFit/>
            </a:bodyPr>
            <a:lstStyle/>
            <a:p>
              <a:pPr>
                <a:lnSpc>
                  <a:spcPct val="180000"/>
                </a:lnSpc>
                <a:spcBef>
                  <a:spcPct val="50000"/>
                </a:spcBef>
              </a:pPr>
              <a:r>
                <a:rPr lang="en-US" altLang="zh-CN" sz="2400" dirty="0">
                  <a:latin typeface="Times New Roman" panose="02020603050405020304" pitchFamily="18" charset="0"/>
                  <a:ea typeface="宋体" panose="02010600030101010101" pitchFamily="2" charset="-122"/>
                </a:rPr>
                <a:t>       2) </a:t>
              </a:r>
              <a:r>
                <a:rPr lang="zh-CN" altLang="en-US" sz="2400" dirty="0">
                  <a:latin typeface="Times New Roman" panose="02020603050405020304" pitchFamily="18" charset="0"/>
                  <a:ea typeface="宋体" panose="02010600030101010101" pitchFamily="2" charset="-122"/>
                </a:rPr>
                <a:t>标准和之积式（</a:t>
              </a:r>
              <a:r>
                <a:rPr lang="zh-CN" altLang="en-US" sz="2400" dirty="0">
                  <a:latin typeface="Arial" panose="020B0604020202020204" pitchFamily="34" charset="0"/>
                  <a:ea typeface="宋体" panose="02010600030101010101" pitchFamily="2" charset="-122"/>
                </a:rPr>
                <a:t>标准或与表达式）</a:t>
              </a:r>
              <a:endParaRPr lang="zh-CN" altLang="en-US" sz="2400" dirty="0">
                <a:latin typeface="Times New Roman" panose="02020603050405020304" pitchFamily="18" charset="0"/>
                <a:ea typeface="宋体" panose="02010600030101010101" pitchFamily="2" charset="-122"/>
              </a:endParaRPr>
            </a:p>
            <a:p>
              <a:pPr>
                <a:lnSpc>
                  <a:spcPct val="180000"/>
                </a:lnSpc>
                <a:spcBef>
                  <a:spcPct val="50000"/>
                </a:spcBef>
              </a:pPr>
              <a:r>
                <a:rPr lang="zh-CN" altLang="en-US" sz="2400" dirty="0">
                  <a:latin typeface="Times New Roman" panose="02020603050405020304" pitchFamily="18" charset="0"/>
                  <a:ea typeface="宋体" panose="02010600030101010101" pitchFamily="2" charset="-122"/>
                </a:rPr>
                <a:t>       在逻辑代数中， </a:t>
              </a:r>
              <a:r>
                <a:rPr lang="zh-CN" altLang="en-US" sz="2400" dirty="0">
                  <a:solidFill>
                    <a:srgbClr val="FF0000"/>
                  </a:solidFill>
                  <a:latin typeface="Times New Roman" panose="02020603050405020304" pitchFamily="18" charset="0"/>
                  <a:ea typeface="宋体" panose="02010600030101010101" pitchFamily="2" charset="-122"/>
                </a:rPr>
                <a:t>全部输入变量均以原变量或反变量的形式出现</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次且仅出现</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次的 “和项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或项</a:t>
              </a:r>
              <a:r>
                <a:rPr lang="en-US" altLang="zh-CN" sz="2400" dirty="0">
                  <a:solidFill>
                    <a:srgbClr val="FF0000"/>
                  </a:solidFill>
                  <a:latin typeface="Times New Roman" panose="02020603050405020304" pitchFamily="18" charset="0"/>
                  <a:ea typeface="宋体" panose="02010600030101010101" pitchFamily="2" charset="-122"/>
                </a:rPr>
                <a:t>)”</a:t>
              </a:r>
              <a:r>
                <a:rPr lang="zh-CN" altLang="en-US" sz="2400" dirty="0">
                  <a:solidFill>
                    <a:srgbClr val="FF0000"/>
                  </a:solidFill>
                  <a:latin typeface="Times New Roman" panose="02020603050405020304" pitchFamily="18" charset="0"/>
                  <a:ea typeface="宋体" panose="02010600030101010101" pitchFamily="2" charset="-122"/>
                </a:rPr>
                <a:t>称为“标准和项”</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个变量的逻辑函数最多可以有</a:t>
              </a:r>
              <a:r>
                <a:rPr lang="en-US" altLang="zh-CN" sz="2400" dirty="0">
                  <a:latin typeface="Times New Roman" panose="02020603050405020304" pitchFamily="18" charset="0"/>
                  <a:ea typeface="宋体" panose="02010600030101010101" pitchFamily="2" charset="-122"/>
                </a:rPr>
                <a:t>2</a:t>
              </a:r>
              <a:r>
                <a:rPr lang="en-US" altLang="zh-CN" sz="2400" baseline="30000"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个标准和项。以两个变量</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a:t>
              </a:r>
              <a:r>
                <a:rPr lang="en-US" altLang="zh-CN" sz="2400" dirty="0">
                  <a:latin typeface="Times New Roman" panose="02020603050405020304" pitchFamily="18" charset="0"/>
                  <a:ea typeface="宋体" panose="02010600030101010101" pitchFamily="2" charset="-122"/>
                </a:rPr>
                <a:t>B</a:t>
              </a:r>
              <a:r>
                <a:rPr lang="zh-CN" altLang="en-US" sz="2400" dirty="0">
                  <a:latin typeface="Times New Roman" panose="02020603050405020304" pitchFamily="18" charset="0"/>
                  <a:ea typeface="宋体" panose="02010600030101010101" pitchFamily="2" charset="-122"/>
                </a:rPr>
                <a:t>的函数为例，它最多可以有</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个标准和项： 			              和</a:t>
              </a:r>
              <a:r>
                <a:rPr lang="en-US" altLang="zh-CN" sz="2400" dirty="0">
                  <a:latin typeface="Times New Roman" panose="02020603050405020304" pitchFamily="18" charset="0"/>
                  <a:ea typeface="宋体" panose="02010600030101010101" pitchFamily="2" charset="-122"/>
                </a:rPr>
                <a:t>A+B</a:t>
              </a:r>
              <a:r>
                <a:rPr lang="zh-CN" altLang="en-US" sz="2400" dirty="0">
                  <a:latin typeface="Times New Roman" panose="02020603050405020304" pitchFamily="18" charset="0"/>
                  <a:ea typeface="宋体" panose="02010600030101010101" pitchFamily="2" charset="-122"/>
                </a:rPr>
                <a:t>。 诸如</a:t>
              </a:r>
              <a:r>
                <a:rPr lang="en-US" altLang="zh-CN" sz="2400" dirty="0">
                  <a:latin typeface="Times New Roman" panose="02020603050405020304" pitchFamily="18" charset="0"/>
                  <a:ea typeface="宋体" panose="02010600030101010101" pitchFamily="2" charset="-122"/>
                </a:rPr>
                <a:t>A</a:t>
              </a:r>
              <a:r>
                <a:rPr lang="zh-CN" altLang="en-US" sz="2400" dirty="0">
                  <a:latin typeface="Times New Roman" panose="02020603050405020304" pitchFamily="18" charset="0"/>
                  <a:ea typeface="宋体" panose="02010600030101010101" pitchFamily="2" charset="-122"/>
                </a:rPr>
                <a:t>、                                              等形式的和项都不是标准和项。 </a:t>
              </a:r>
            </a:p>
          </p:txBody>
        </p:sp>
        <p:graphicFrame>
          <p:nvGraphicFramePr>
            <p:cNvPr id="144387" name="对象 117765"/>
            <p:cNvGraphicFramePr/>
            <p:nvPr/>
          </p:nvGraphicFramePr>
          <p:xfrm>
            <a:off x="3216" y="2207"/>
            <a:ext cx="2295" cy="334"/>
          </p:xfrm>
          <a:graphic>
            <a:graphicData uri="http://schemas.openxmlformats.org/presentationml/2006/ole">
              <mc:AlternateContent xmlns:mc="http://schemas.openxmlformats.org/markup-compatibility/2006">
                <mc:Choice xmlns:v="urn:schemas-microsoft-com:vml" Requires="v">
                  <p:oleObj spid="_x0000_s16415" r:id="rId3" imgW="1395730" imgH="203200" progId="Equation.3">
                    <p:embed/>
                  </p:oleObj>
                </mc:Choice>
                <mc:Fallback>
                  <p:oleObj r:id="rId3" imgW="1395730" imgH="203200" progId="Equation.3">
                    <p:embed/>
                    <p:pic>
                      <p:nvPicPr>
                        <p:cNvPr id="0" name="图片 3096"/>
                        <p:cNvPicPr/>
                        <p:nvPr/>
                      </p:nvPicPr>
                      <p:blipFill>
                        <a:blip r:embed="rId4"/>
                        <a:stretch>
                          <a:fillRect/>
                        </a:stretch>
                      </p:blipFill>
                      <p:spPr>
                        <a:xfrm>
                          <a:off x="3216" y="2207"/>
                          <a:ext cx="2295" cy="334"/>
                        </a:xfrm>
                        <a:prstGeom prst="rect">
                          <a:avLst/>
                        </a:prstGeom>
                        <a:noFill/>
                        <a:ln w="38100">
                          <a:noFill/>
                          <a:miter/>
                        </a:ln>
                      </p:spPr>
                    </p:pic>
                  </p:oleObj>
                </mc:Fallback>
              </mc:AlternateContent>
            </a:graphicData>
          </a:graphic>
        </p:graphicFrame>
        <p:graphicFrame>
          <p:nvGraphicFramePr>
            <p:cNvPr id="144388" name="对象 117766"/>
            <p:cNvGraphicFramePr/>
            <p:nvPr/>
          </p:nvGraphicFramePr>
          <p:xfrm>
            <a:off x="1830" y="2640"/>
            <a:ext cx="1899" cy="334"/>
          </p:xfrm>
          <a:graphic>
            <a:graphicData uri="http://schemas.openxmlformats.org/presentationml/2006/ole">
              <mc:AlternateContent xmlns:mc="http://schemas.openxmlformats.org/markup-compatibility/2006">
                <mc:Choice xmlns:v="urn:schemas-microsoft-com:vml" Requires="v">
                  <p:oleObj spid="_x0000_s16416" r:id="rId5" imgW="1154430" imgH="203200" progId="Equation.3">
                    <p:embed/>
                  </p:oleObj>
                </mc:Choice>
                <mc:Fallback>
                  <p:oleObj r:id="rId5" imgW="1154430" imgH="203200" progId="Equation.3">
                    <p:embed/>
                    <p:pic>
                      <p:nvPicPr>
                        <p:cNvPr id="0" name="图片 3089"/>
                        <p:cNvPicPr/>
                        <p:nvPr/>
                      </p:nvPicPr>
                      <p:blipFill>
                        <a:blip r:embed="rId6"/>
                        <a:stretch>
                          <a:fillRect/>
                        </a:stretch>
                      </p:blipFill>
                      <p:spPr>
                        <a:xfrm>
                          <a:off x="1830" y="2640"/>
                          <a:ext cx="1899" cy="334"/>
                        </a:xfrm>
                        <a:prstGeom prst="rect">
                          <a:avLst/>
                        </a:prstGeom>
                        <a:noFill/>
                        <a:ln w="38100">
                          <a:noFill/>
                          <a:miter/>
                        </a:ln>
                      </p:spPr>
                    </p:pic>
                  </p:oleObj>
                </mc:Fallback>
              </mc:AlternateContent>
            </a:graphicData>
          </a:graphic>
        </p:graphicFrame>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文本框 118787"/>
          <p:cNvSpPr txBox="1"/>
          <p:nvPr/>
        </p:nvSpPr>
        <p:spPr>
          <a:xfrm>
            <a:off x="152400" y="533400"/>
            <a:ext cx="8839200" cy="2973388"/>
          </a:xfrm>
          <a:prstGeom prst="rect">
            <a:avLst/>
          </a:prstGeom>
          <a:noFill/>
          <a:ln w="9525">
            <a:noFill/>
          </a:ln>
        </p:spPr>
        <p:txBody>
          <a:bodyPr anchor="t" anchorCtr="0">
            <a:spAutoFit/>
          </a:bodyPr>
          <a:lstStyle/>
          <a:p>
            <a:pPr>
              <a:lnSpc>
                <a:spcPct val="158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标准和项有时也称为“</a:t>
            </a:r>
            <a:r>
              <a:rPr lang="zh-CN" altLang="en-US" sz="2400" dirty="0">
                <a:solidFill>
                  <a:srgbClr val="FF0000"/>
                </a:solidFill>
                <a:latin typeface="Times New Roman" panose="02020603050405020304" pitchFamily="18" charset="0"/>
                <a:ea typeface="宋体" panose="02010600030101010101" pitchFamily="2" charset="-122"/>
              </a:rPr>
              <a:t>最大项</a:t>
            </a:r>
            <a:r>
              <a:rPr lang="en-US" altLang="zh-CN" sz="2400" dirty="0">
                <a:latin typeface="Times New Roman" panose="02020603050405020304" pitchFamily="18" charset="0"/>
                <a:ea typeface="宋体" panose="02010600030101010101" pitchFamily="2" charset="-122"/>
              </a:rPr>
              <a:t>(</a:t>
            </a:r>
            <a:r>
              <a:rPr lang="en-US" altLang="zh-CN" sz="2400" dirty="0" err="1">
                <a:latin typeface="Times New Roman" panose="02020603050405020304" pitchFamily="18" charset="0"/>
                <a:ea typeface="宋体" panose="02010600030101010101" pitchFamily="2" charset="-122"/>
              </a:rPr>
              <a:t>Maxterm</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 并用大写英文字母</a:t>
            </a:r>
            <a:r>
              <a:rPr lang="en-US" altLang="zh-CN" sz="2400" dirty="0">
                <a:solidFill>
                  <a:srgbClr val="FF0000"/>
                </a:solidFill>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加序号下标</a:t>
            </a:r>
            <a:r>
              <a:rPr lang="en-US" altLang="zh-CN" sz="2400" i="1"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的形式来简记。序号</a:t>
            </a:r>
            <a:r>
              <a:rPr lang="en-US" altLang="zh-CN" sz="2400" i="1"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的确定方法是，将最大项中的变量按序排列后，</a:t>
            </a:r>
            <a:r>
              <a:rPr lang="zh-CN" altLang="en-US" sz="2400" dirty="0">
                <a:solidFill>
                  <a:srgbClr val="FF0000"/>
                </a:solidFill>
                <a:latin typeface="Times New Roman" panose="02020603050405020304" pitchFamily="18" charset="0"/>
                <a:ea typeface="宋体" panose="02010600030101010101" pitchFamily="2" charset="-122"/>
              </a:rPr>
              <a:t>原变量用</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表示，反变量用</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表示</a:t>
            </a:r>
            <a:r>
              <a:rPr lang="zh-CN" altLang="en-US" sz="2400" dirty="0">
                <a:latin typeface="Times New Roman" panose="02020603050405020304" pitchFamily="18" charset="0"/>
                <a:ea typeface="宋体" panose="02010600030101010101" pitchFamily="2" charset="-122"/>
              </a:rPr>
              <a:t>， 得到</a:t>
            </a:r>
            <a:r>
              <a:rPr lang="en-US" altLang="zh-CN" sz="2400" dirty="0">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组二进制数，将其转换为等值的</a:t>
            </a:r>
            <a:r>
              <a:rPr lang="zh-CN" altLang="en-US" sz="2400" dirty="0">
                <a:solidFill>
                  <a:srgbClr val="FF0000"/>
                </a:solidFill>
                <a:latin typeface="Times New Roman" panose="02020603050405020304" pitchFamily="18" charset="0"/>
                <a:ea typeface="宋体" panose="02010600030101010101" pitchFamily="2" charset="-122"/>
              </a:rPr>
              <a:t>十进制数</a:t>
            </a:r>
            <a:r>
              <a:rPr lang="zh-CN" altLang="en-US" sz="2400" dirty="0">
                <a:latin typeface="Times New Roman" panose="02020603050405020304" pitchFamily="18" charset="0"/>
                <a:ea typeface="宋体" panose="02010600030101010101" pitchFamily="2" charset="-122"/>
              </a:rPr>
              <a:t>， 就是序号</a:t>
            </a:r>
            <a:r>
              <a:rPr lang="en-US" altLang="zh-CN" sz="2400" i="1"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。例如，二变量函数</a:t>
            </a:r>
            <a:r>
              <a:rPr lang="en-US" altLang="zh-CN" sz="2400" dirty="0">
                <a:latin typeface="Times New Roman" panose="02020603050405020304" pitchFamily="18" charset="0"/>
                <a:ea typeface="宋体" panose="02010600030101010101" pitchFamily="2" charset="-122"/>
              </a:rPr>
              <a:t>F(A,B)</a:t>
            </a:r>
            <a:r>
              <a:rPr lang="zh-CN" altLang="en-US" sz="2400" dirty="0">
                <a:latin typeface="Times New Roman" panose="02020603050405020304" pitchFamily="18" charset="0"/>
                <a:ea typeface="宋体" panose="02010600030101010101" pitchFamily="2" charset="-122"/>
              </a:rPr>
              <a:t>的</a:t>
            </a:r>
            <a:r>
              <a:rPr lang="en-US" altLang="zh-CN" sz="2400" dirty="0">
                <a:latin typeface="Times New Roman" panose="02020603050405020304" pitchFamily="18" charset="0"/>
                <a:ea typeface="宋体" panose="02010600030101010101" pitchFamily="2" charset="-122"/>
              </a:rPr>
              <a:t>4</a:t>
            </a:r>
            <a:r>
              <a:rPr lang="zh-CN" altLang="en-US" sz="2400" dirty="0">
                <a:latin typeface="Times New Roman" panose="02020603050405020304" pitchFamily="18" charset="0"/>
                <a:ea typeface="宋体" panose="02010600030101010101" pitchFamily="2" charset="-122"/>
              </a:rPr>
              <a:t>个最大项为 </a:t>
            </a:r>
          </a:p>
        </p:txBody>
      </p:sp>
      <p:graphicFrame>
        <p:nvGraphicFramePr>
          <p:cNvPr id="145410" name="对象 118788"/>
          <p:cNvGraphicFramePr/>
          <p:nvPr/>
        </p:nvGraphicFramePr>
        <p:xfrm>
          <a:off x="747713" y="4141788"/>
          <a:ext cx="3533775" cy="1169987"/>
        </p:xfrm>
        <a:graphic>
          <a:graphicData uri="http://schemas.openxmlformats.org/presentationml/2006/ole">
            <mc:AlternateContent xmlns:mc="http://schemas.openxmlformats.org/markup-compatibility/2006">
              <mc:Choice xmlns:v="urn:schemas-microsoft-com:vml" Requires="v">
                <p:oleObj spid="_x0000_s17439" r:id="rId3" imgW="1612265" imgH="533400" progId="Equation.3">
                  <p:embed/>
                </p:oleObj>
              </mc:Choice>
              <mc:Fallback>
                <p:oleObj r:id="rId3" imgW="1612265" imgH="533400" progId="Equation.3">
                  <p:embed/>
                  <p:pic>
                    <p:nvPicPr>
                      <p:cNvPr id="0" name="图片 3097"/>
                      <p:cNvPicPr/>
                      <p:nvPr/>
                    </p:nvPicPr>
                    <p:blipFill>
                      <a:blip r:embed="rId4"/>
                      <a:stretch>
                        <a:fillRect/>
                      </a:stretch>
                    </p:blipFill>
                    <p:spPr>
                      <a:xfrm>
                        <a:off x="747713" y="4141788"/>
                        <a:ext cx="3533775" cy="1169987"/>
                      </a:xfrm>
                      <a:prstGeom prst="rect">
                        <a:avLst/>
                      </a:prstGeom>
                      <a:noFill/>
                      <a:ln w="38100">
                        <a:noFill/>
                        <a:miter/>
                      </a:ln>
                    </p:spPr>
                  </p:pic>
                </p:oleObj>
              </mc:Fallback>
            </mc:AlternateContent>
          </a:graphicData>
        </a:graphic>
      </p:graphicFrame>
      <p:graphicFrame>
        <p:nvGraphicFramePr>
          <p:cNvPr id="145411" name="对象 118789"/>
          <p:cNvGraphicFramePr/>
          <p:nvPr/>
        </p:nvGraphicFramePr>
        <p:xfrm>
          <a:off x="5111750" y="4086225"/>
          <a:ext cx="3505200" cy="1227138"/>
        </p:xfrm>
        <a:graphic>
          <a:graphicData uri="http://schemas.openxmlformats.org/presentationml/2006/ole">
            <mc:AlternateContent xmlns:mc="http://schemas.openxmlformats.org/markup-compatibility/2006">
              <mc:Choice xmlns:v="urn:schemas-microsoft-com:vml" Requires="v">
                <p:oleObj spid="_x0000_s17440" r:id="rId5" imgW="1600200" imgH="558800" progId="Equation.3">
                  <p:embed/>
                </p:oleObj>
              </mc:Choice>
              <mc:Fallback>
                <p:oleObj r:id="rId5" imgW="1600200" imgH="558800" progId="Equation.3">
                  <p:embed/>
                  <p:pic>
                    <p:nvPicPr>
                      <p:cNvPr id="0" name="图片 3099"/>
                      <p:cNvPicPr/>
                      <p:nvPr/>
                    </p:nvPicPr>
                    <p:blipFill>
                      <a:blip r:embed="rId6"/>
                      <a:stretch>
                        <a:fillRect/>
                      </a:stretch>
                    </p:blipFill>
                    <p:spPr>
                      <a:xfrm>
                        <a:off x="5111750" y="4086225"/>
                        <a:ext cx="3505200" cy="1227138"/>
                      </a:xfrm>
                      <a:prstGeom prst="rect">
                        <a:avLst/>
                      </a:prstGeom>
                      <a:noFill/>
                      <a:ln w="38100">
                        <a:noFill/>
                        <a:miter/>
                      </a:ln>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文本框 119811"/>
          <p:cNvSpPr txBox="1"/>
          <p:nvPr/>
        </p:nvSpPr>
        <p:spPr>
          <a:xfrm>
            <a:off x="228600" y="457200"/>
            <a:ext cx="8686800" cy="3195638"/>
          </a:xfrm>
          <a:prstGeom prst="rect">
            <a:avLst/>
          </a:prstGeom>
          <a:noFill/>
          <a:ln w="9525">
            <a:noFill/>
          </a:ln>
        </p:spPr>
        <p:txBody>
          <a:bodyPr anchor="t" anchorCtr="0">
            <a:spAutoFit/>
          </a:bodyPr>
          <a:lstStyle/>
          <a:p>
            <a:pPr>
              <a:lnSpc>
                <a:spcPct val="170000"/>
              </a:lnSpc>
              <a:spcBef>
                <a:spcPct val="50000"/>
              </a:spcBef>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全部由标准和项逻辑乘后构成的“</a:t>
            </a:r>
            <a:r>
              <a:rPr lang="zh-CN" altLang="en-US" sz="2400" dirty="0">
                <a:solidFill>
                  <a:srgbClr val="FF0000"/>
                </a:solidFill>
                <a:latin typeface="Times New Roman" panose="02020603050405020304" pitchFamily="18" charset="0"/>
                <a:ea typeface="宋体" panose="02010600030101010101" pitchFamily="2" charset="-122"/>
              </a:rPr>
              <a:t>和之积</a:t>
            </a:r>
            <a:r>
              <a:rPr lang="en-US" altLang="zh-CN" sz="2400" dirty="0">
                <a:latin typeface="Times New Roman" panose="02020603050405020304" pitchFamily="18" charset="0"/>
                <a:ea typeface="宋体" panose="02010600030101010101" pitchFamily="2" charset="-122"/>
              </a:rPr>
              <a:t>(POS)”</a:t>
            </a:r>
            <a:r>
              <a:rPr lang="zh-CN" altLang="en-US" sz="2400" dirty="0">
                <a:latin typeface="Times New Roman" panose="02020603050405020304" pitchFamily="18" charset="0"/>
                <a:ea typeface="宋体" panose="02010600030101010101" pitchFamily="2" charset="-122"/>
              </a:rPr>
              <a:t>逻辑表达式称为“</a:t>
            </a:r>
            <a:r>
              <a:rPr lang="zh-CN" altLang="en-US" sz="2400" dirty="0">
                <a:solidFill>
                  <a:srgbClr val="FF0000"/>
                </a:solidFill>
                <a:latin typeface="Times New Roman" panose="02020603050405020304" pitchFamily="18" charset="0"/>
                <a:ea typeface="宋体" panose="02010600030101010101" pitchFamily="2" charset="-122"/>
              </a:rPr>
              <a:t>标准和之积式</a:t>
            </a:r>
            <a:r>
              <a:rPr lang="en-US" altLang="zh-CN" sz="2400" dirty="0">
                <a:latin typeface="Times New Roman" panose="02020603050405020304" pitchFamily="18" charset="0"/>
                <a:ea typeface="宋体" panose="02010600030101010101" pitchFamily="2" charset="-122"/>
              </a:rPr>
              <a:t>(Canonical POS Expression)”</a:t>
            </a:r>
            <a:r>
              <a:rPr lang="zh-CN" altLang="en-US" sz="2400" dirty="0">
                <a:latin typeface="Times New Roman" panose="02020603050405020304" pitchFamily="18" charset="0"/>
                <a:ea typeface="宋体" panose="02010600030101010101" pitchFamily="2" charset="-122"/>
              </a:rPr>
              <a:t>或“</a:t>
            </a:r>
            <a:r>
              <a:rPr lang="zh-CN" altLang="en-US" sz="2400" dirty="0">
                <a:solidFill>
                  <a:srgbClr val="FF0000"/>
                </a:solidFill>
                <a:latin typeface="Times New Roman" panose="02020603050405020304" pitchFamily="18" charset="0"/>
                <a:ea typeface="宋体" panose="02010600030101010101" pitchFamily="2" charset="-122"/>
              </a:rPr>
              <a:t>标准或与式</a:t>
            </a:r>
            <a:r>
              <a:rPr lang="zh-CN" altLang="en-US" sz="2400" dirty="0">
                <a:latin typeface="Times New Roman" panose="02020603050405020304" pitchFamily="18" charset="0"/>
                <a:ea typeface="宋体" panose="02010600030101010101" pitchFamily="2" charset="-122"/>
              </a:rPr>
              <a:t>”。 由于标准和项也称为最大项，所以有时也把标准和之积式称为“</a:t>
            </a:r>
            <a:r>
              <a:rPr lang="zh-CN" altLang="en-US" sz="2400" dirty="0">
                <a:solidFill>
                  <a:srgbClr val="FF0000"/>
                </a:solidFill>
                <a:latin typeface="Times New Roman" panose="02020603050405020304" pitchFamily="18" charset="0"/>
                <a:ea typeface="宋体" panose="02010600030101010101" pitchFamily="2" charset="-122"/>
              </a:rPr>
              <a:t>最大项表达式</a:t>
            </a:r>
            <a:r>
              <a:rPr lang="zh-CN" altLang="en-US" sz="2400" dirty="0">
                <a:latin typeface="Times New Roman" panose="02020603050405020304" pitchFamily="18" charset="0"/>
                <a:ea typeface="宋体" panose="02010600030101010101" pitchFamily="2" charset="-122"/>
              </a:rPr>
              <a:t>”。例如，下面就是一个三变量逻辑函数</a:t>
            </a:r>
            <a:r>
              <a:rPr lang="en-US" altLang="zh-CN" sz="2400" dirty="0">
                <a:latin typeface="Times New Roman" panose="02020603050405020304" pitchFamily="18" charset="0"/>
                <a:ea typeface="宋体" panose="02010600030101010101" pitchFamily="2" charset="-122"/>
              </a:rPr>
              <a:t>F(A,B,C)</a:t>
            </a:r>
            <a:r>
              <a:rPr lang="zh-CN" altLang="en-US" sz="2400" dirty="0">
                <a:latin typeface="Times New Roman" panose="02020603050405020304" pitchFamily="18" charset="0"/>
                <a:ea typeface="宋体" panose="02010600030101010101" pitchFamily="2" charset="-122"/>
              </a:rPr>
              <a:t>的“标准和之积式”的三种表示形式：</a:t>
            </a:r>
          </a:p>
        </p:txBody>
      </p:sp>
      <p:grpSp>
        <p:nvGrpSpPr>
          <p:cNvPr id="146434" name="组合 119812"/>
          <p:cNvGrpSpPr/>
          <p:nvPr/>
        </p:nvGrpSpPr>
        <p:grpSpPr>
          <a:xfrm>
            <a:off x="53975" y="4035425"/>
            <a:ext cx="9124950" cy="1866900"/>
            <a:chOff x="34" y="2542"/>
            <a:chExt cx="5748" cy="1176"/>
          </a:xfrm>
        </p:grpSpPr>
        <p:graphicFrame>
          <p:nvGraphicFramePr>
            <p:cNvPr id="146435" name="对象 119813"/>
            <p:cNvGraphicFramePr/>
            <p:nvPr/>
          </p:nvGraphicFramePr>
          <p:xfrm>
            <a:off x="34" y="2646"/>
            <a:ext cx="4924" cy="982"/>
          </p:xfrm>
          <a:graphic>
            <a:graphicData uri="http://schemas.openxmlformats.org/presentationml/2006/ole">
              <mc:AlternateContent xmlns:mc="http://schemas.openxmlformats.org/markup-compatibility/2006">
                <mc:Choice xmlns:v="urn:schemas-microsoft-com:vml" Requires="v">
                  <p:oleObj spid="_x0000_s18450" r:id="rId3" imgW="3695700" imgH="736600" progId="Equation.3">
                    <p:embed/>
                  </p:oleObj>
                </mc:Choice>
                <mc:Fallback>
                  <p:oleObj r:id="rId3" imgW="3695700" imgH="736600" progId="Equation.3">
                    <p:embed/>
                    <p:pic>
                      <p:nvPicPr>
                        <p:cNvPr id="0" name="图片 3104"/>
                        <p:cNvPicPr/>
                        <p:nvPr/>
                      </p:nvPicPr>
                      <p:blipFill>
                        <a:blip r:embed="rId4"/>
                        <a:stretch>
                          <a:fillRect/>
                        </a:stretch>
                      </p:blipFill>
                      <p:spPr>
                        <a:xfrm>
                          <a:off x="34" y="2646"/>
                          <a:ext cx="4924" cy="982"/>
                        </a:xfrm>
                        <a:prstGeom prst="rect">
                          <a:avLst/>
                        </a:prstGeom>
                        <a:noFill/>
                        <a:ln w="38100">
                          <a:noFill/>
                          <a:miter/>
                        </a:ln>
                      </p:spPr>
                    </p:pic>
                  </p:oleObj>
                </mc:Fallback>
              </mc:AlternateContent>
            </a:graphicData>
          </a:graphic>
        </p:graphicFrame>
        <p:sp>
          <p:nvSpPr>
            <p:cNvPr id="146436" name="文本框 119814"/>
            <p:cNvSpPr txBox="1"/>
            <p:nvPr/>
          </p:nvSpPr>
          <p:spPr>
            <a:xfrm>
              <a:off x="4887" y="2542"/>
              <a:ext cx="868" cy="288"/>
            </a:xfrm>
            <a:prstGeom prst="rect">
              <a:avLst/>
            </a:prstGeom>
            <a:noFill/>
            <a:ln w="9525">
              <a:noFill/>
            </a:ln>
          </p:spPr>
          <p:txBody>
            <a:bodyPr wrap="none" anchor="t" anchorCtr="0">
              <a:spAutoFit/>
            </a:bodyPr>
            <a:lstStyle/>
            <a:p>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变量型</a:t>
              </a:r>
              <a:r>
                <a:rPr lang="en-US" altLang="zh-CN" sz="2400">
                  <a:latin typeface="Times New Roman" panose="02020603050405020304" pitchFamily="18" charset="0"/>
                  <a:ea typeface="宋体" panose="02010600030101010101" pitchFamily="2" charset="-122"/>
                </a:rPr>
                <a:t>)</a:t>
              </a:r>
            </a:p>
          </p:txBody>
        </p:sp>
        <p:sp>
          <p:nvSpPr>
            <p:cNvPr id="146437" name="文本框 119815"/>
            <p:cNvSpPr txBox="1"/>
            <p:nvPr/>
          </p:nvSpPr>
          <p:spPr>
            <a:xfrm>
              <a:off x="4935" y="2928"/>
              <a:ext cx="847" cy="288"/>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型</a:t>
              </a: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a:t>
              </a:r>
            </a:p>
          </p:txBody>
        </p:sp>
        <p:sp>
          <p:nvSpPr>
            <p:cNvPr id="146438" name="矩形 119816"/>
            <p:cNvSpPr/>
            <p:nvPr/>
          </p:nvSpPr>
          <p:spPr>
            <a:xfrm>
              <a:off x="4935" y="3430"/>
              <a:ext cx="799" cy="288"/>
            </a:xfrm>
            <a:prstGeom prst="rect">
              <a:avLst/>
            </a:prstGeom>
            <a:noFill/>
            <a:ln w="9525">
              <a:noFill/>
            </a:ln>
          </p:spPr>
          <p:txBody>
            <a:bodyPr wrap="none" anchor="t" anchorCtr="0">
              <a:spAutoFit/>
            </a:bodyPr>
            <a:lstStyle/>
            <a:p>
              <a:r>
                <a:rPr lang="en-US" altLang="zh-CN" sz="2400">
                  <a:latin typeface="Times New Roman" panose="02020603050405020304" pitchFamily="18" charset="0"/>
                  <a:ea typeface="宋体" panose="02010600030101010101" pitchFamily="2" charset="-122"/>
                </a:rPr>
                <a:t>(∏M</a:t>
              </a:r>
              <a:r>
                <a:rPr lang="zh-CN" altLang="en-US" sz="2400" dirty="0">
                  <a:latin typeface="Times New Roman" panose="02020603050405020304" pitchFamily="18" charset="0"/>
                  <a:ea typeface="宋体" panose="02010600030101010101" pitchFamily="2" charset="-122"/>
                </a:rPr>
                <a:t>型</a:t>
              </a:r>
              <a:r>
                <a:rPr lang="en-US" altLang="zh-CN" sz="2400">
                  <a:latin typeface="Times New Roman" panose="02020603050405020304" pitchFamily="18" charset="0"/>
                  <a:ea typeface="宋体" panose="02010600030101010101" pitchFamily="2" charset="-122"/>
                </a:rPr>
                <a:t>)</a:t>
              </a: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文本框 120835"/>
          <p:cNvSpPr txBox="1"/>
          <p:nvPr/>
        </p:nvSpPr>
        <p:spPr>
          <a:xfrm>
            <a:off x="152400" y="685800"/>
            <a:ext cx="8839200" cy="1015663"/>
          </a:xfrm>
          <a:prstGeom prst="rect">
            <a:avLst/>
          </a:prstGeom>
          <a:noFill/>
          <a:ln w="9525">
            <a:noFill/>
          </a:ln>
        </p:spPr>
        <p:txBody>
          <a:bodyPr anchor="t" anchorCtr="0">
            <a:spAutoFit/>
          </a:bodyPr>
          <a:lstStyle/>
          <a:p>
            <a:pPr>
              <a:spcBef>
                <a:spcPct val="50000"/>
              </a:spcBef>
            </a:pPr>
            <a:r>
              <a:rPr lang="en-US" altLang="zh-CN" sz="2400" dirty="0">
                <a:latin typeface="Times New Roman" panose="02020603050405020304" pitchFamily="18" charset="0"/>
                <a:ea typeface="宋体" panose="02010600030101010101" pitchFamily="2" charset="-122"/>
              </a:rPr>
              <a:t>      3) </a:t>
            </a:r>
            <a:r>
              <a:rPr lang="zh-CN" altLang="en-US" sz="2400" dirty="0">
                <a:latin typeface="Times New Roman" panose="02020603050405020304" pitchFamily="18" charset="0"/>
                <a:ea typeface="宋体" panose="02010600030101010101" pitchFamily="2" charset="-122"/>
              </a:rPr>
              <a:t>最小项与最大项的性质</a:t>
            </a:r>
          </a:p>
          <a:p>
            <a:pPr>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(1)  </a:t>
            </a:r>
            <a:r>
              <a:rPr lang="zh-CN" altLang="en-US" sz="2400" dirty="0">
                <a:solidFill>
                  <a:srgbClr val="FF0000"/>
                </a:solidFill>
                <a:latin typeface="Times New Roman" panose="02020603050405020304" pitchFamily="18" charset="0"/>
                <a:ea typeface="宋体" panose="02010600030101010101" pitchFamily="2" charset="-122"/>
              </a:rPr>
              <a:t>全部最小项之和恒为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solidFill>
                  <a:srgbClr val="FF0000"/>
                </a:solidFill>
                <a:latin typeface="Times New Roman" panose="02020603050405020304" pitchFamily="18" charset="0"/>
                <a:ea typeface="宋体" panose="02010600030101010101" pitchFamily="2" charset="-122"/>
              </a:rPr>
              <a:t>，全部最大项之积恒为</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latin typeface="Times New Roman" panose="02020603050405020304" pitchFamily="18" charset="0"/>
                <a:ea typeface="宋体" panose="02010600030101010101" pitchFamily="2" charset="-122"/>
              </a:rPr>
              <a:t>，即 </a:t>
            </a:r>
          </a:p>
        </p:txBody>
      </p:sp>
      <p:graphicFrame>
        <p:nvGraphicFramePr>
          <p:cNvPr id="147458" name="对象 120836"/>
          <p:cNvGraphicFramePr/>
          <p:nvPr/>
        </p:nvGraphicFramePr>
        <p:xfrm>
          <a:off x="3657600" y="2027238"/>
          <a:ext cx="1828800" cy="1401762"/>
        </p:xfrm>
        <a:graphic>
          <a:graphicData uri="http://schemas.openxmlformats.org/presentationml/2006/ole">
            <mc:AlternateContent xmlns:mc="http://schemas.openxmlformats.org/markup-compatibility/2006">
              <mc:Choice xmlns:v="urn:schemas-microsoft-com:vml" Requires="v">
                <p:oleObj spid="_x0000_s19513" r:id="rId3" imgW="596900" imgH="457200" progId="Equation.3">
                  <p:embed/>
                </p:oleObj>
              </mc:Choice>
              <mc:Fallback>
                <p:oleObj r:id="rId3" imgW="596900" imgH="457200" progId="Equation.3">
                  <p:embed/>
                  <p:pic>
                    <p:nvPicPr>
                      <p:cNvPr id="0" name="图片 3098"/>
                      <p:cNvPicPr/>
                      <p:nvPr/>
                    </p:nvPicPr>
                    <p:blipFill>
                      <a:blip r:embed="rId4"/>
                      <a:stretch>
                        <a:fillRect/>
                      </a:stretch>
                    </p:blipFill>
                    <p:spPr>
                      <a:xfrm>
                        <a:off x="3657600" y="2027238"/>
                        <a:ext cx="1828800" cy="1401762"/>
                      </a:xfrm>
                      <a:prstGeom prst="rect">
                        <a:avLst/>
                      </a:prstGeom>
                      <a:noFill/>
                      <a:ln w="38100">
                        <a:noFill/>
                        <a:miter/>
                      </a:ln>
                    </p:spPr>
                  </p:pic>
                </p:oleObj>
              </mc:Fallback>
            </mc:AlternateContent>
          </a:graphicData>
        </a:graphic>
      </p:graphicFrame>
      <p:graphicFrame>
        <p:nvGraphicFramePr>
          <p:cNvPr id="147459" name="对象 120837"/>
          <p:cNvGraphicFramePr/>
          <p:nvPr/>
        </p:nvGraphicFramePr>
        <p:xfrm>
          <a:off x="3733800" y="3581400"/>
          <a:ext cx="1920875" cy="1304925"/>
        </p:xfrm>
        <a:graphic>
          <a:graphicData uri="http://schemas.openxmlformats.org/presentationml/2006/ole">
            <mc:AlternateContent xmlns:mc="http://schemas.openxmlformats.org/markup-compatibility/2006">
              <mc:Choice xmlns:v="urn:schemas-microsoft-com:vml" Requires="v">
                <p:oleObj spid="_x0000_s19514" r:id="rId5" imgW="673100" imgH="457200" progId="Equation.3">
                  <p:embed/>
                </p:oleObj>
              </mc:Choice>
              <mc:Fallback>
                <p:oleObj r:id="rId5" imgW="673100" imgH="457200" progId="Equation.3">
                  <p:embed/>
                  <p:pic>
                    <p:nvPicPr>
                      <p:cNvPr id="0" name="图片 3100"/>
                      <p:cNvPicPr/>
                      <p:nvPr/>
                    </p:nvPicPr>
                    <p:blipFill>
                      <a:blip r:embed="rId6"/>
                      <a:stretch>
                        <a:fillRect/>
                      </a:stretch>
                    </p:blipFill>
                    <p:spPr>
                      <a:xfrm>
                        <a:off x="3733800" y="3581400"/>
                        <a:ext cx="1920875" cy="1304925"/>
                      </a:xfrm>
                      <a:prstGeom prst="rect">
                        <a:avLst/>
                      </a:prstGeom>
                      <a:noFill/>
                      <a:ln w="38100">
                        <a:noFill/>
                        <a:miter/>
                      </a:ln>
                    </p:spPr>
                  </p:pic>
                </p:oleObj>
              </mc:Fallback>
            </mc:AlternateContent>
          </a:graphicData>
        </a:graphic>
      </p:graphicFrame>
      <p:graphicFrame>
        <p:nvGraphicFramePr>
          <p:cNvPr id="147460" name="对象 1"/>
          <p:cNvGraphicFramePr/>
          <p:nvPr/>
        </p:nvGraphicFramePr>
        <p:xfrm>
          <a:off x="609600" y="6096000"/>
          <a:ext cx="8050213" cy="571500"/>
        </p:xfrm>
        <a:graphic>
          <a:graphicData uri="http://schemas.openxmlformats.org/presentationml/2006/ole">
            <mc:AlternateContent xmlns:mc="http://schemas.openxmlformats.org/markup-compatibility/2006">
              <mc:Choice xmlns:v="urn:schemas-microsoft-com:vml" Requires="v">
                <p:oleObj spid="_x0000_s19515" r:id="rId7" imgW="3695700" imgH="228600" progId="Equation.KSEE3">
                  <p:embed/>
                </p:oleObj>
              </mc:Choice>
              <mc:Fallback>
                <p:oleObj r:id="rId7" imgW="3695700" imgH="228600" progId="Equation.KSEE3">
                  <p:embed/>
                  <p:pic>
                    <p:nvPicPr>
                      <p:cNvPr id="0" name="图片 3101"/>
                      <p:cNvPicPr/>
                      <p:nvPr/>
                    </p:nvPicPr>
                    <p:blipFill>
                      <a:blip r:embed="rId8"/>
                      <a:stretch>
                        <a:fillRect/>
                      </a:stretch>
                    </p:blipFill>
                    <p:spPr>
                      <a:xfrm>
                        <a:off x="609600" y="6096000"/>
                        <a:ext cx="8050213" cy="571500"/>
                      </a:xfrm>
                      <a:prstGeom prst="rect">
                        <a:avLst/>
                      </a:prstGeom>
                      <a:noFill/>
                      <a:ln w="38100">
                        <a:noFill/>
                        <a:miter/>
                      </a:ln>
                    </p:spPr>
                  </p:pic>
                </p:oleObj>
              </mc:Fallback>
            </mc:AlternateContent>
          </a:graphicData>
        </a:graphic>
      </p:graphicFrame>
      <p:graphicFrame>
        <p:nvGraphicFramePr>
          <p:cNvPr id="147461" name="对象 3"/>
          <p:cNvGraphicFramePr/>
          <p:nvPr/>
        </p:nvGraphicFramePr>
        <p:xfrm>
          <a:off x="1066800" y="5394325"/>
          <a:ext cx="6615113" cy="511175"/>
        </p:xfrm>
        <a:graphic>
          <a:graphicData uri="http://schemas.openxmlformats.org/presentationml/2006/ole">
            <mc:AlternateContent xmlns:mc="http://schemas.openxmlformats.org/markup-compatibility/2006">
              <mc:Choice xmlns:v="urn:schemas-microsoft-com:vml" Requires="v">
                <p:oleObj spid="_x0000_s19516" r:id="rId9" imgW="6771640" imgH="629920" progId="Equation.KSEE3">
                  <p:embed/>
                </p:oleObj>
              </mc:Choice>
              <mc:Fallback>
                <p:oleObj r:id="rId9" imgW="6771640" imgH="629920" progId="Equation.KSEE3">
                  <p:embed/>
                  <p:pic>
                    <p:nvPicPr>
                      <p:cNvPr id="0" name="图片 3102"/>
                      <p:cNvPicPr/>
                      <p:nvPr/>
                    </p:nvPicPr>
                    <p:blipFill>
                      <a:blip r:embed="rId10"/>
                      <a:stretch>
                        <a:fillRect/>
                      </a:stretch>
                    </p:blipFill>
                    <p:spPr>
                      <a:xfrm>
                        <a:off x="1066800" y="5394325"/>
                        <a:ext cx="6615113" cy="511175"/>
                      </a:xfrm>
                      <a:prstGeom prst="rect">
                        <a:avLst/>
                      </a:prstGeom>
                      <a:noFill/>
                      <a:ln w="38100">
                        <a:noFill/>
                        <a:miter/>
                      </a:ln>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文本框 121859"/>
          <p:cNvSpPr txBox="1"/>
          <p:nvPr/>
        </p:nvSpPr>
        <p:spPr>
          <a:xfrm>
            <a:off x="152400" y="685800"/>
            <a:ext cx="8763000" cy="2676525"/>
          </a:xfrm>
          <a:prstGeom prst="rect">
            <a:avLst/>
          </a:prstGeom>
          <a:noFill/>
          <a:ln w="9525">
            <a:noFill/>
          </a:ln>
        </p:spPr>
        <p:txBody>
          <a:bodyPr anchor="t" anchorCtr="0">
            <a:spAutoFit/>
          </a:bodyPr>
          <a:lstStyle/>
          <a:p>
            <a:pPr>
              <a:lnSpc>
                <a:spcPct val="150000"/>
              </a:lnSpc>
              <a:spcBef>
                <a:spcPct val="50000"/>
              </a:spcBef>
            </a:pPr>
            <a:r>
              <a:rPr lang="en-US" altLang="zh-CN" sz="2400" dirty="0">
                <a:latin typeface="Times New Roman" panose="02020603050405020304" pitchFamily="18" charset="0"/>
                <a:ea typeface="宋体" panose="02010600030101010101" pitchFamily="2" charset="-122"/>
              </a:rPr>
              <a:t>       (2)  </a:t>
            </a:r>
            <a:r>
              <a:rPr lang="zh-CN" altLang="en-US" sz="2400" dirty="0">
                <a:solidFill>
                  <a:srgbClr val="FF0000"/>
                </a:solidFill>
                <a:latin typeface="Times New Roman" panose="02020603050405020304" pitchFamily="18" charset="0"/>
                <a:ea typeface="宋体" panose="02010600030101010101" pitchFamily="2" charset="-122"/>
              </a:rPr>
              <a:t>任意两个不同的最小项之积恒为</a:t>
            </a:r>
            <a:r>
              <a:rPr lang="en-US" altLang="zh-CN" sz="2400" dirty="0">
                <a:solidFill>
                  <a:srgbClr val="FF0000"/>
                </a:solidFill>
                <a:latin typeface="Times New Roman" panose="02020603050405020304" pitchFamily="18" charset="0"/>
                <a:ea typeface="宋体" panose="02010600030101010101" pitchFamily="2" charset="-122"/>
              </a:rPr>
              <a:t>0</a:t>
            </a:r>
            <a:r>
              <a:rPr lang="zh-CN" altLang="en-US" sz="2400" dirty="0">
                <a:solidFill>
                  <a:srgbClr val="FF0000"/>
                </a:solidFill>
                <a:latin typeface="Times New Roman" panose="02020603050405020304" pitchFamily="18" charset="0"/>
                <a:ea typeface="宋体" panose="02010600030101010101" pitchFamily="2" charset="-122"/>
              </a:rPr>
              <a:t>， 任意两个不同的最大项之和恒为</a:t>
            </a:r>
            <a:r>
              <a:rPr lang="en-US" altLang="zh-CN" sz="2400" dirty="0">
                <a:solidFill>
                  <a:srgbClr val="FF0000"/>
                </a:solidFill>
                <a:latin typeface="Times New Roman" panose="02020603050405020304" pitchFamily="18" charset="0"/>
                <a:ea typeface="宋体" panose="02010600030101010101" pitchFamily="2" charset="-122"/>
              </a:rPr>
              <a:t>1</a:t>
            </a:r>
            <a:r>
              <a:rPr lang="zh-CN" altLang="en-US" sz="2400" dirty="0">
                <a:latin typeface="Times New Roman" panose="02020603050405020304" pitchFamily="18" charset="0"/>
                <a:ea typeface="宋体" panose="02010600030101010101" pitchFamily="2" charset="-122"/>
              </a:rPr>
              <a:t>， 即如果</a:t>
            </a:r>
            <a:r>
              <a:rPr lang="en-US" altLang="zh-CN" sz="2400" i="1" dirty="0" err="1">
                <a:latin typeface="Times New Roman" panose="02020603050405020304" pitchFamily="18" charset="0"/>
                <a:ea typeface="宋体" panose="02010600030101010101" pitchFamily="2" charset="-122"/>
              </a:rPr>
              <a:t>i</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 j</a:t>
            </a:r>
            <a:r>
              <a:rPr lang="zh-CN" altLang="en-US" sz="2400" dirty="0">
                <a:latin typeface="Times New Roman" panose="02020603050405020304" pitchFamily="18" charset="0"/>
                <a:ea typeface="宋体" panose="02010600030101010101" pitchFamily="2" charset="-122"/>
              </a:rPr>
              <a:t>，则有</a:t>
            </a:r>
          </a:p>
          <a:p>
            <a:pPr algn="ctr">
              <a:lnSpc>
                <a:spcPct val="150000"/>
              </a:lnSpc>
              <a:spcBef>
                <a:spcPct val="50000"/>
              </a:spcBef>
            </a:pPr>
            <a:r>
              <a:rPr lang="en-US" altLang="zh-CN" sz="2400" dirty="0">
                <a:latin typeface="Times New Roman" panose="02020603050405020304" pitchFamily="18" charset="0"/>
                <a:ea typeface="宋体" panose="02010600030101010101" pitchFamily="2" charset="-122"/>
              </a:rPr>
              <a:t>m</a:t>
            </a:r>
            <a:r>
              <a:rPr lang="en-US" altLang="zh-CN" sz="2400" i="1" baseline="-25000" dirty="0">
                <a:latin typeface="Times New Roman" panose="02020603050405020304" pitchFamily="18" charset="0"/>
                <a:ea typeface="宋体" panose="02010600030101010101" pitchFamily="2" charset="-122"/>
              </a:rPr>
              <a:t>i </a:t>
            </a:r>
            <a:r>
              <a:rPr lang="en-US" altLang="zh-CN" sz="2400" dirty="0">
                <a:latin typeface="Times New Roman" panose="02020603050405020304" pitchFamily="18" charset="0"/>
                <a:ea typeface="宋体" panose="02010600030101010101" pitchFamily="2" charset="-122"/>
              </a:rPr>
              <a:t>· </a:t>
            </a:r>
            <a:r>
              <a:rPr lang="en-US" altLang="zh-CN" sz="2400" dirty="0" err="1">
                <a:latin typeface="Times New Roman" panose="02020603050405020304" pitchFamily="18" charset="0"/>
                <a:ea typeface="宋体" panose="02010600030101010101" pitchFamily="2" charset="-122"/>
              </a:rPr>
              <a:t>m</a:t>
            </a:r>
            <a:r>
              <a:rPr lang="en-US" altLang="zh-CN" sz="2400" i="1" baseline="-25000" dirty="0" err="1">
                <a:latin typeface="Times New Roman" panose="02020603050405020304" pitchFamily="18" charset="0"/>
                <a:ea typeface="宋体" panose="02010600030101010101" pitchFamily="2" charset="-122"/>
              </a:rPr>
              <a:t>j</a:t>
            </a:r>
            <a:r>
              <a:rPr lang="en-US" altLang="zh-CN" sz="2400" dirty="0">
                <a:latin typeface="Times New Roman" panose="02020603050405020304" pitchFamily="18" charset="0"/>
                <a:ea typeface="宋体" panose="02010600030101010101" pitchFamily="2" charset="-122"/>
              </a:rPr>
              <a:t> = 0             </a:t>
            </a:r>
            <a:r>
              <a:rPr lang="en-US" altLang="zh-CN" sz="2400" dirty="0" err="1">
                <a:latin typeface="Times New Roman" panose="02020603050405020304" pitchFamily="18" charset="0"/>
                <a:ea typeface="宋体" panose="02010600030101010101" pitchFamily="2" charset="-122"/>
              </a:rPr>
              <a:t>M</a:t>
            </a:r>
            <a:r>
              <a:rPr lang="en-US" altLang="zh-CN" sz="2400" i="1" baseline="-25000" dirty="0" err="1">
                <a:latin typeface="Times New Roman" panose="02020603050405020304" pitchFamily="18" charset="0"/>
                <a:ea typeface="宋体" panose="02010600030101010101" pitchFamily="2" charset="-122"/>
              </a:rPr>
              <a:t>i</a:t>
            </a:r>
            <a:r>
              <a:rPr lang="en-US" altLang="zh-CN" sz="2400" dirty="0" err="1">
                <a:latin typeface="Times New Roman" panose="02020603050405020304" pitchFamily="18" charset="0"/>
                <a:ea typeface="宋体" panose="02010600030101010101" pitchFamily="2" charset="-122"/>
              </a:rPr>
              <a:t>+M</a:t>
            </a:r>
            <a:r>
              <a:rPr lang="en-US" altLang="zh-CN" sz="2400" i="1" baseline="-25000" dirty="0" err="1">
                <a:latin typeface="Times New Roman" panose="02020603050405020304" pitchFamily="18" charset="0"/>
                <a:ea typeface="宋体" panose="02010600030101010101" pitchFamily="2" charset="-122"/>
              </a:rPr>
              <a:t>j</a:t>
            </a:r>
            <a:r>
              <a:rPr lang="en-US" altLang="zh-CN" sz="2400" dirty="0">
                <a:latin typeface="Times New Roman" panose="02020603050405020304" pitchFamily="18" charset="0"/>
                <a:ea typeface="宋体" panose="02010600030101010101" pitchFamily="2" charset="-122"/>
              </a:rPr>
              <a:t> = 1</a:t>
            </a:r>
          </a:p>
          <a:p>
            <a:pPr>
              <a:lnSpc>
                <a:spcPct val="150000"/>
              </a:lnSpc>
              <a:spcBef>
                <a:spcPct val="50000"/>
              </a:spcBef>
            </a:pPr>
            <a:r>
              <a:rPr lang="en-US" altLang="zh-CN" sz="2400" dirty="0">
                <a:latin typeface="Times New Roman" panose="02020603050405020304" pitchFamily="18" charset="0"/>
                <a:ea typeface="宋体" panose="02010600030101010101" pitchFamily="2" charset="-122"/>
              </a:rPr>
              <a:t>       (3)  </a:t>
            </a:r>
            <a:r>
              <a:rPr lang="zh-CN" altLang="en-US" sz="2400" dirty="0">
                <a:solidFill>
                  <a:srgbClr val="FF0000"/>
                </a:solidFill>
                <a:latin typeface="Times New Roman" panose="02020603050405020304" pitchFamily="18" charset="0"/>
                <a:ea typeface="宋体" panose="02010600030101010101" pitchFamily="2" charset="-122"/>
              </a:rPr>
              <a:t>相同序号的最小项和最大项互为反函数</a:t>
            </a:r>
            <a:r>
              <a:rPr lang="zh-CN" altLang="en-US" sz="2400" dirty="0">
                <a:latin typeface="Times New Roman" panose="02020603050405020304" pitchFamily="18" charset="0"/>
                <a:ea typeface="宋体" panose="02010600030101010101" pitchFamily="2" charset="-122"/>
              </a:rPr>
              <a:t>，即</a:t>
            </a:r>
          </a:p>
        </p:txBody>
      </p:sp>
      <p:graphicFrame>
        <p:nvGraphicFramePr>
          <p:cNvPr id="148482" name="对象 121860"/>
          <p:cNvGraphicFramePr/>
          <p:nvPr/>
        </p:nvGraphicFramePr>
        <p:xfrm>
          <a:off x="3517900" y="3429000"/>
          <a:ext cx="2032000" cy="1471613"/>
        </p:xfrm>
        <a:graphic>
          <a:graphicData uri="http://schemas.openxmlformats.org/presentationml/2006/ole">
            <mc:AlternateContent xmlns:mc="http://schemas.openxmlformats.org/markup-compatibility/2006">
              <mc:Choice xmlns:v="urn:schemas-microsoft-com:vml" Requires="v">
                <p:oleObj spid="_x0000_s20524" r:id="rId3" imgW="735965" imgH="533400" progId="Equation.3">
                  <p:embed/>
                </p:oleObj>
              </mc:Choice>
              <mc:Fallback>
                <p:oleObj r:id="rId3" imgW="735965" imgH="533400" progId="Equation.3">
                  <p:embed/>
                  <p:pic>
                    <p:nvPicPr>
                      <p:cNvPr id="0" name="图片 3103"/>
                      <p:cNvPicPr/>
                      <p:nvPr/>
                    </p:nvPicPr>
                    <p:blipFill>
                      <a:blip r:embed="rId4"/>
                      <a:stretch>
                        <a:fillRect/>
                      </a:stretch>
                    </p:blipFill>
                    <p:spPr>
                      <a:xfrm>
                        <a:off x="3517900" y="3429000"/>
                        <a:ext cx="2032000" cy="1471613"/>
                      </a:xfrm>
                      <a:prstGeom prst="rect">
                        <a:avLst/>
                      </a:prstGeom>
                      <a:noFill/>
                      <a:ln w="38100">
                        <a:noFill/>
                        <a:miter/>
                      </a:ln>
                    </p:spPr>
                  </p:pic>
                </p:oleObj>
              </mc:Fallback>
            </mc:AlternateContent>
          </a:graphicData>
        </a:graphic>
      </p:graphicFrame>
      <p:graphicFrame>
        <p:nvGraphicFramePr>
          <p:cNvPr id="148483" name="对象 1"/>
          <p:cNvGraphicFramePr/>
          <p:nvPr/>
        </p:nvGraphicFramePr>
        <p:xfrm>
          <a:off x="609600" y="5959475"/>
          <a:ext cx="8050213" cy="571500"/>
        </p:xfrm>
        <a:graphic>
          <a:graphicData uri="http://schemas.openxmlformats.org/presentationml/2006/ole">
            <mc:AlternateContent xmlns:mc="http://schemas.openxmlformats.org/markup-compatibility/2006">
              <mc:Choice xmlns:v="urn:schemas-microsoft-com:vml" Requires="v">
                <p:oleObj spid="_x0000_s20525" r:id="rId5" imgW="3695700" imgH="228600" progId="Equation.KSEE3">
                  <p:embed/>
                </p:oleObj>
              </mc:Choice>
              <mc:Fallback>
                <p:oleObj r:id="rId5" imgW="3695700" imgH="228600" progId="Equation.KSEE3">
                  <p:embed/>
                  <p:pic>
                    <p:nvPicPr>
                      <p:cNvPr id="0" name="图片 3105"/>
                      <p:cNvPicPr/>
                      <p:nvPr/>
                    </p:nvPicPr>
                    <p:blipFill>
                      <a:blip r:embed="rId6"/>
                      <a:stretch>
                        <a:fillRect/>
                      </a:stretch>
                    </p:blipFill>
                    <p:spPr>
                      <a:xfrm>
                        <a:off x="609600" y="5959475"/>
                        <a:ext cx="8050213" cy="571500"/>
                      </a:xfrm>
                      <a:prstGeom prst="rect">
                        <a:avLst/>
                      </a:prstGeom>
                      <a:noFill/>
                      <a:ln w="38100">
                        <a:noFill/>
                        <a:miter/>
                      </a:ln>
                    </p:spPr>
                  </p:pic>
                </p:oleObj>
              </mc:Fallback>
            </mc:AlternateContent>
          </a:graphicData>
        </a:graphic>
      </p:graphicFrame>
      <p:graphicFrame>
        <p:nvGraphicFramePr>
          <p:cNvPr id="148484" name="对象 3"/>
          <p:cNvGraphicFramePr/>
          <p:nvPr/>
        </p:nvGraphicFramePr>
        <p:xfrm>
          <a:off x="1066800" y="5257800"/>
          <a:ext cx="6615113" cy="511175"/>
        </p:xfrm>
        <a:graphic>
          <a:graphicData uri="http://schemas.openxmlformats.org/presentationml/2006/ole">
            <mc:AlternateContent xmlns:mc="http://schemas.openxmlformats.org/markup-compatibility/2006">
              <mc:Choice xmlns:v="urn:schemas-microsoft-com:vml" Requires="v">
                <p:oleObj spid="_x0000_s20526" r:id="rId7" imgW="6771640" imgH="629920" progId="Equation.KSEE3">
                  <p:embed/>
                </p:oleObj>
              </mc:Choice>
              <mc:Fallback>
                <p:oleObj r:id="rId7" imgW="6771640" imgH="629920" progId="Equation.KSEE3">
                  <p:embed/>
                  <p:pic>
                    <p:nvPicPr>
                      <p:cNvPr id="0" name="图片 3090"/>
                      <p:cNvPicPr/>
                      <p:nvPr/>
                    </p:nvPicPr>
                    <p:blipFill>
                      <a:blip r:embed="rId8"/>
                      <a:stretch>
                        <a:fillRect/>
                      </a:stretch>
                    </p:blipFill>
                    <p:spPr>
                      <a:xfrm>
                        <a:off x="1066800" y="5257800"/>
                        <a:ext cx="6615113" cy="511175"/>
                      </a:xfrm>
                      <a:prstGeom prst="rect">
                        <a:avLst/>
                      </a:prstGeom>
                      <a:noFill/>
                      <a:ln w="38100">
                        <a:noFill/>
                        <a:miter/>
                      </a:ln>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文本框 122883"/>
          <p:cNvSpPr txBox="1"/>
          <p:nvPr/>
        </p:nvSpPr>
        <p:spPr>
          <a:xfrm>
            <a:off x="152400" y="533400"/>
            <a:ext cx="8763000" cy="5562600"/>
          </a:xfrm>
          <a:prstGeom prst="rect">
            <a:avLst/>
          </a:prstGeom>
          <a:noFill/>
          <a:ln w="9525">
            <a:noFill/>
          </a:ln>
        </p:spPr>
        <p:txBody>
          <a:bodyPr anchor="t" anchorCtr="0">
            <a:spAutoFit/>
          </a:bodyPr>
          <a:lstStyle/>
          <a:p>
            <a:pPr>
              <a:lnSpc>
                <a:spcPct val="148000"/>
              </a:lnSpc>
              <a:spcBef>
                <a:spcPct val="50000"/>
              </a:spcBef>
            </a:pPr>
            <a:r>
              <a:rPr lang="en-US" altLang="zh-CN"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4) </a:t>
            </a:r>
            <a:r>
              <a:rPr lang="zh-CN" altLang="en-US" sz="2400" dirty="0">
                <a:latin typeface="Times New Roman" panose="02020603050405020304" pitchFamily="18" charset="0"/>
                <a:ea typeface="宋体" panose="02010600030101010101" pitchFamily="2" charset="-122"/>
              </a:rPr>
              <a:t>标准积之和（与或）式与标准和之积（或与）式的关系</a:t>
            </a:r>
          </a:p>
          <a:p>
            <a:pPr>
              <a:lnSpc>
                <a:spcPct val="148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(1)  </a:t>
            </a:r>
            <a:r>
              <a:rPr lang="zh-CN" altLang="en-US" sz="2400" dirty="0">
                <a:latin typeface="Times New Roman" panose="02020603050405020304" pitchFamily="18" charset="0"/>
                <a:ea typeface="宋体" panose="02010600030101010101" pitchFamily="2" charset="-122"/>
              </a:rPr>
              <a:t>标准积之和式与标准和之积式是同一函数的两种不同表示形式，因此二者在</a:t>
            </a:r>
            <a:r>
              <a:rPr lang="zh-CN" altLang="en-US" sz="2400" b="1" dirty="0">
                <a:solidFill>
                  <a:srgbClr val="FF0000"/>
                </a:solidFill>
                <a:latin typeface="Times New Roman" panose="02020603050405020304" pitchFamily="18" charset="0"/>
                <a:ea typeface="宋体" panose="02010600030101010101" pitchFamily="2" charset="-122"/>
              </a:rPr>
              <a:t>本质上是相等</a:t>
            </a:r>
            <a:r>
              <a:rPr lang="zh-CN" altLang="en-US" sz="2400" dirty="0">
                <a:latin typeface="Times New Roman" panose="02020603050405020304" pitchFamily="18" charset="0"/>
                <a:ea typeface="宋体" panose="02010600030101010101" pitchFamily="2" charset="-122"/>
              </a:rPr>
              <a:t>的。 </a:t>
            </a:r>
          </a:p>
          <a:p>
            <a:pPr>
              <a:lnSpc>
                <a:spcPct val="148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(2)  </a:t>
            </a:r>
            <a:r>
              <a:rPr lang="zh-CN" altLang="en-US" sz="2400" dirty="0">
                <a:latin typeface="Times New Roman" panose="02020603050405020304" pitchFamily="18" charset="0"/>
                <a:ea typeface="宋体" panose="02010600030101010101" pitchFamily="2" charset="-122"/>
              </a:rPr>
              <a:t>两种标准式中的最小项和最大项序号间存在一种互补关系， 即</a:t>
            </a:r>
            <a:r>
              <a:rPr lang="zh-CN" altLang="en-US" sz="2400" b="1" dirty="0">
                <a:solidFill>
                  <a:srgbClr val="FF0000"/>
                </a:solidFill>
                <a:latin typeface="Times New Roman" panose="02020603050405020304" pitchFamily="18" charset="0"/>
                <a:ea typeface="宋体" panose="02010600030101010101" pitchFamily="2" charset="-122"/>
              </a:rPr>
              <a:t>标准积之和式中未出现的最小项序号</a:t>
            </a:r>
            <a:r>
              <a:rPr lang="en-US" altLang="zh-CN" sz="2400" b="1">
                <a:solidFill>
                  <a:srgbClr val="FF0000"/>
                </a:solidFill>
                <a:latin typeface="Times New Roman" panose="02020603050405020304" pitchFamily="18" charset="0"/>
                <a:ea typeface="宋体" panose="02010600030101010101" pitchFamily="2" charset="-122"/>
              </a:rPr>
              <a:t>k</a:t>
            </a:r>
            <a:r>
              <a:rPr lang="zh-CN" altLang="en-US" sz="2400" b="1" dirty="0">
                <a:solidFill>
                  <a:srgbClr val="FF0000"/>
                </a:solidFill>
                <a:latin typeface="Times New Roman" panose="02020603050405020304" pitchFamily="18" charset="0"/>
                <a:ea typeface="宋体" panose="02010600030101010101" pitchFamily="2" charset="-122"/>
              </a:rPr>
              <a:t>必以最大项的序号</a:t>
            </a:r>
            <a:r>
              <a:rPr lang="en-US" altLang="zh-CN" sz="2400" b="1">
                <a:solidFill>
                  <a:srgbClr val="FF0000"/>
                </a:solidFill>
                <a:latin typeface="Times New Roman" panose="02020603050405020304" pitchFamily="18" charset="0"/>
                <a:ea typeface="宋体" panose="02010600030101010101" pitchFamily="2" charset="-122"/>
              </a:rPr>
              <a:t>k</a:t>
            </a:r>
            <a:r>
              <a:rPr lang="zh-CN" altLang="en-US" sz="2400" b="1" dirty="0">
                <a:solidFill>
                  <a:srgbClr val="FF0000"/>
                </a:solidFill>
                <a:latin typeface="Times New Roman" panose="02020603050405020304" pitchFamily="18" charset="0"/>
                <a:ea typeface="宋体" panose="02010600030101010101" pitchFamily="2" charset="-122"/>
              </a:rPr>
              <a:t>出现在标准和之积式中</a:t>
            </a:r>
            <a:r>
              <a:rPr lang="zh-CN" altLang="en-US" sz="2400" dirty="0">
                <a:latin typeface="Times New Roman" panose="02020603050405020304" pitchFamily="18" charset="0"/>
                <a:ea typeface="宋体" panose="02010600030101010101" pitchFamily="2" charset="-122"/>
              </a:rPr>
              <a:t>，反之亦然。利用这一特性，可以方便地根据一种标准表达式写出另一种标准表达式。 </a:t>
            </a:r>
          </a:p>
          <a:p>
            <a:pPr>
              <a:lnSpc>
                <a:spcPct val="148000"/>
              </a:lnSpc>
              <a:spcBef>
                <a:spcPct val="50000"/>
              </a:spcBef>
            </a:pPr>
            <a:r>
              <a:rPr lang="zh-CN" altLang="en-US" sz="2400" dirty="0">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(3)  </a:t>
            </a:r>
            <a:r>
              <a:rPr lang="zh-CN" altLang="en-US" sz="2400" dirty="0">
                <a:latin typeface="Times New Roman" panose="02020603050405020304" pitchFamily="18" charset="0"/>
                <a:ea typeface="宋体" panose="02010600030101010101" pitchFamily="2" charset="-122"/>
              </a:rPr>
              <a:t>由</a:t>
            </a:r>
            <a:r>
              <a:rPr lang="zh-CN" altLang="en-US" sz="2400" b="1" dirty="0">
                <a:solidFill>
                  <a:srgbClr val="FF0000"/>
                </a:solidFill>
                <a:latin typeface="Times New Roman" panose="02020603050405020304" pitchFamily="18" charset="0"/>
                <a:ea typeface="宋体" panose="02010600030101010101" pitchFamily="2" charset="-122"/>
              </a:rPr>
              <a:t>相同自变量和相同序号</a:t>
            </a:r>
            <a:r>
              <a:rPr lang="zh-CN" altLang="en-US" sz="2400" dirty="0">
                <a:latin typeface="Times New Roman" panose="02020603050405020304" pitchFamily="18" charset="0"/>
                <a:ea typeface="宋体" panose="02010600030101010101" pitchFamily="2" charset="-122"/>
              </a:rPr>
              <a:t>构成的最小项表达式与最大项表达式互为反函数。</a:t>
            </a:r>
            <a:endParaRPr lang="zh-CN" altLang="en-US" sz="2400">
              <a:latin typeface="Times New Roman" panose="02020603050405020304" pitchFamily="18" charset="0"/>
              <a:ea typeface="宋体" panose="02010600030101010101" pitchFamily="2"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c6ce151-9803-4281-b3ab-5b8958657c3a"/>
  <p:tag name="COMMONDATA" val="eyJoZGlkIjoiOTM5YWQ3MjAyNmU4OGNmNDE0ODc0OWE5NmZlOWRhZjI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607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6075}"/>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140,&quot;width&quot;:10490}"/>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efault 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7841</Words>
  <Application>Microsoft Office PowerPoint</Application>
  <PresentationFormat>全屏显示(4:3)</PresentationFormat>
  <Paragraphs>582</Paragraphs>
  <Slides>166</Slides>
  <Notes>5</Notes>
  <HiddenSlides>0</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5</vt:i4>
      </vt:variant>
      <vt:variant>
        <vt:lpstr>幻灯片标题</vt:lpstr>
      </vt:variant>
      <vt:variant>
        <vt:i4>166</vt:i4>
      </vt:variant>
    </vt:vector>
  </HeadingPairs>
  <TitlesOfParts>
    <vt:vector size="182" baseType="lpstr">
      <vt:lpstr>AR PL UMing HK</vt:lpstr>
      <vt:lpstr>StarSymbol</vt:lpstr>
      <vt:lpstr>华文楷体</vt:lpstr>
      <vt:lpstr>宋体</vt:lpstr>
      <vt:lpstr>Arial</vt:lpstr>
      <vt:lpstr>Times New Roman</vt:lpstr>
      <vt:lpstr>Wingdings</vt:lpstr>
      <vt:lpstr>Default Design</vt:lpstr>
      <vt:lpstr>1_Default Design</vt:lpstr>
      <vt:lpstr>2_Default Design</vt:lpstr>
      <vt:lpstr>3_Default Design</vt:lpstr>
      <vt:lpstr>Equation.3</vt:lpstr>
      <vt:lpstr>Visio.Drawing.4</vt:lpstr>
      <vt:lpstr>Equation.KSEE3</vt:lpstr>
      <vt:lpstr>Equation</vt:lpstr>
      <vt:lpstr>Visio.Drawing.11</vt:lpstr>
      <vt:lpstr>PowerPoint 演示文稿</vt:lpstr>
      <vt:lpstr>第一章 逻辑代数基础</vt:lpstr>
      <vt:lpstr>模拟量和数字量</vt:lpstr>
      <vt:lpstr>模拟量和数字量</vt:lpstr>
      <vt:lpstr>知识要点 </vt:lpstr>
      <vt:lpstr>模拟信号和数字信号</vt:lpstr>
      <vt:lpstr>数 字 系 统 </vt:lpstr>
      <vt:lpstr>数字信号</vt:lpstr>
      <vt:lpstr>控制系统框图 </vt:lpstr>
      <vt:lpstr>数字逻辑电路 </vt:lpstr>
      <vt:lpstr>数字逻辑电路特点</vt:lpstr>
      <vt:lpstr>数制及其转换</vt:lpstr>
      <vt:lpstr>进 位 计 数 制 </vt:lpstr>
      <vt:lpstr>基数和位权</vt:lpstr>
      <vt:lpstr>R进制数表示法</vt:lpstr>
      <vt:lpstr>R进制的特点 </vt:lpstr>
      <vt:lpstr>常用进制</vt:lpstr>
      <vt:lpstr>常用进制</vt:lpstr>
      <vt:lpstr>常用数制及其对应关系</vt:lpstr>
      <vt:lpstr>数 制 转 换 </vt:lpstr>
      <vt:lpstr>二进制数转换为十进制数 </vt:lpstr>
      <vt:lpstr>十进制数转换为二进制数 </vt:lpstr>
      <vt:lpstr>(1) 整数转换 </vt:lpstr>
      <vt:lpstr>举例</vt:lpstr>
      <vt:lpstr>(2) 小数转换 </vt:lpstr>
      <vt:lpstr>举例</vt:lpstr>
      <vt:lpstr>注意</vt:lpstr>
      <vt:lpstr>举例</vt:lpstr>
      <vt:lpstr>注意</vt:lpstr>
      <vt:lpstr>举例</vt:lpstr>
      <vt:lpstr>二进制数与八进制数之间的转换 </vt:lpstr>
      <vt:lpstr>举例</vt:lpstr>
      <vt:lpstr>八进制数转换成二进制数 </vt:lpstr>
      <vt:lpstr>二进制数与十六进制数之间的转换 </vt:lpstr>
      <vt:lpstr>十六进制数转换成二进制数 </vt:lpstr>
      <vt:lpstr>其他转换</vt:lpstr>
      <vt:lpstr>几种常用的代码</vt:lpstr>
      <vt:lpstr>BCD(Binary Coded Decimal)码 </vt:lpstr>
      <vt:lpstr>常用BCD码</vt:lpstr>
      <vt:lpstr>Gray码</vt:lpstr>
      <vt:lpstr>4位二进制格雷码</vt:lpstr>
      <vt:lpstr>ASCII码</vt:lpstr>
      <vt:lpstr>ASCII码编码表</vt:lpstr>
      <vt:lpstr>PowerPoint 演示文稿</vt:lpstr>
      <vt:lpstr>PowerPoint 演示文稿</vt:lpstr>
      <vt:lpstr>PowerPoint 演示文稿</vt:lpstr>
      <vt:lpstr>PowerPoint 演示文稿</vt:lpstr>
      <vt:lpstr>PowerPoint 演示文稿</vt:lpstr>
      <vt:lpstr>知识要点 </vt:lpstr>
      <vt:lpstr>逻辑代数</vt:lpstr>
      <vt:lpstr>逻辑变量 </vt:lpstr>
      <vt:lpstr>基本逻辑运算</vt:lpstr>
      <vt:lpstr>“与” 运算(AND)</vt:lpstr>
      <vt:lpstr>与的逻辑电路</vt:lpstr>
      <vt:lpstr>与的逻辑真值表</vt:lpstr>
      <vt:lpstr>“与”运算的运算法则</vt:lpstr>
      <vt:lpstr>“或”运算（OR）</vt:lpstr>
      <vt:lpstr>或的逻辑电路</vt:lpstr>
      <vt:lpstr>或的逻辑真值表</vt:lpstr>
      <vt:lpstr>“或”运算的运算法则</vt:lpstr>
      <vt:lpstr>“非”运算（NOT）</vt:lpstr>
      <vt:lpstr>非的逻辑电路</vt:lpstr>
      <vt:lpstr>非的逻辑真值表</vt:lpstr>
      <vt:lpstr>“非”运算的运算法则</vt:lpstr>
      <vt:lpstr>常用门电路逻辑符号</vt:lpstr>
      <vt:lpstr>其他常见逻辑运算</vt:lpstr>
      <vt:lpstr>复合逻辑运算与常用逻辑门</vt:lpstr>
      <vt:lpstr>复合逻辑运算与常用逻辑门</vt:lpstr>
      <vt:lpstr>复合逻辑运算与常用逻辑门</vt:lpstr>
      <vt:lpstr>PowerPoint 演示文稿</vt:lpstr>
      <vt:lpstr>基本公式</vt:lpstr>
      <vt:lpstr>基本公式</vt:lpstr>
      <vt:lpstr>PowerPoint 演示文稿</vt:lpstr>
      <vt:lpstr>PowerPoint 演示文稿</vt:lpstr>
      <vt:lpstr>PowerPoint 演示文稿</vt:lpstr>
      <vt:lpstr>常用公式</vt:lpstr>
      <vt:lpstr>运算规则</vt:lpstr>
      <vt:lpstr>PowerPoint 演示文稿</vt:lpstr>
      <vt:lpstr>PowerPoint 演示文稿</vt:lpstr>
      <vt:lpstr>基本公式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逻辑函数常用的描述方法</vt:lpstr>
      <vt:lpstr>表达式</vt:lpstr>
      <vt:lpstr>表达式</vt:lpstr>
      <vt:lpstr>逻辑函数的标准形式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真值表</vt:lpstr>
      <vt:lpstr>PowerPoint 演示文稿</vt:lpstr>
      <vt:lpstr>PowerPoint 演示文稿</vt:lpstr>
      <vt:lpstr>卡诺图</vt:lpstr>
      <vt:lpstr>PowerPoint 演示文稿</vt:lpstr>
      <vt:lpstr>PowerPoint 演示文稿</vt:lpstr>
      <vt:lpstr>逻辑图</vt:lpstr>
      <vt:lpstr>不同描述方法间的转换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逻辑函数最简的标准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另一种卡诺图化简为或与表达式的方法，例1.35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HKSZ</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逻辑代数基础</dc:title>
  <dc:creator>ZhangLI</dc:creator>
  <cp:lastModifiedBy>szu</cp:lastModifiedBy>
  <cp:revision>124</cp:revision>
  <dcterms:created xsi:type="dcterms:W3CDTF">2007-03-04T15:49:00Z</dcterms:created>
  <dcterms:modified xsi:type="dcterms:W3CDTF">2024-03-26T03:38:48Z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6E3B1C254C6B400DB239485BE7E7DA60_12</vt:lpwstr>
  </property>
  <property fmtid="{D5CDD505-2E9C-101B-9397-08002B2CF9AE}" pid="3" name="KSOProductBuildVer">
    <vt:lpwstr>2052-12.1.0.16399</vt:lpwstr>
  </property>
</Properties>
</file>